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theme/themeOverride1.xml" ContentType="application/vnd.openxmlformats-officedocument.themeOverr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1234" r:id="rId2"/>
    <p:sldId id="1227" r:id="rId3"/>
    <p:sldId id="1252" r:id="rId4"/>
    <p:sldId id="1253" r:id="rId5"/>
    <p:sldId id="1254" r:id="rId6"/>
    <p:sldId id="1255" r:id="rId7"/>
    <p:sldId id="1256" r:id="rId8"/>
    <p:sldId id="1257" r:id="rId9"/>
    <p:sldId id="1258" r:id="rId10"/>
    <p:sldId id="1259" r:id="rId11"/>
    <p:sldId id="1260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0000"/>
    <a:srgbClr val="004EEB"/>
    <a:srgbClr val="000D2B"/>
    <a:srgbClr val="00091D"/>
    <a:srgbClr val="4A011A"/>
    <a:srgbClr val="778ED5"/>
    <a:srgbClr val="4A577F"/>
    <a:srgbClr val="000000"/>
    <a:srgbClr val="00133B"/>
    <a:srgbClr val="97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89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1.xm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2842533523387"/>
          <c:y val="0.15998185412008722"/>
          <c:w val="0.57420856411108789"/>
          <c:h val="0.659822137745952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dPt>
            <c:idx val="0"/>
            <c:bubble3D val="0"/>
            <c:spPr>
              <a:solidFill>
                <a:srgbClr val="0037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83-405A-8391-CF6469A1B090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83-405A-8391-CF6469A1B09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83-405A-8391-CF6469A1B090}"/>
              </c:ext>
            </c:extLst>
          </c:dPt>
          <c:dLbls>
            <c:dLbl>
              <c:idx val="0"/>
              <c:layout>
                <c:manualLayout>
                  <c:x val="0.16475797145124493"/>
                  <c:y val="-9.53241156319325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000" b="1" i="0" u="none" strike="noStrike" kern="1200" baseline="0">
                      <a:solidFill>
                        <a:srgbClr val="262626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456063418901898"/>
                      <c:h val="0.24621698031447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83-405A-8391-CF6469A1B090}"/>
                </c:ext>
              </c:extLst>
            </c:dLbl>
            <c:dLbl>
              <c:idx val="1"/>
              <c:layout>
                <c:manualLayout>
                  <c:x val="-0.32064861523928889"/>
                  <c:y val="1.48788269233582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000" b="1" i="0" u="none" strike="noStrike" kern="1200" baseline="0">
                      <a:solidFill>
                        <a:srgbClr val="262626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92370126031542"/>
                      <c:h val="0.241840632189494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83-405A-8391-CF6469A1B090}"/>
                </c:ext>
              </c:extLst>
            </c:dLbl>
            <c:dLbl>
              <c:idx val="2"/>
              <c:layout>
                <c:manualLayout>
                  <c:x val="-0.14652853616660183"/>
                  <c:y val="-0.1710321682204642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83-405A-8391-CF6469A1B0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l-GR" sz="1000" b="1" i="0" u="none" strike="noStrike" kern="1200" baseline="0">
                    <a:solidFill>
                      <a:srgbClr val="262626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Σε διαμονή τουλάχιστον μιας βραδιάς σε κατάλυμμα της πόλης</c:v>
                </c:pt>
                <c:pt idx="1">
                  <c:v>Σε διαμονή τουλάχιστον μιας βραδιάς σε κατάλυμμα δίπλα ή πολύ κοντά στη πόλη</c:v>
                </c:pt>
                <c:pt idx="2">
                  <c:v>Για επίσκεψη μιας ημέρας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38</c:v>
                </c:pt>
                <c:pt idx="1">
                  <c:v>31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83-405A-8391-CF6469A1B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3563249583516"/>
          <c:y val="8.328654884945895E-2"/>
          <c:w val="0.73707240017551645"/>
          <c:h val="0.9645311021864786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C00000">
                  <a:alpha val="2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E4-F347-98CA-746563B2187E}"/>
              </c:ext>
            </c:extLst>
          </c:dPt>
          <c:dPt>
            <c:idx val="1"/>
            <c:bubble3D val="0"/>
            <c:spPr>
              <a:solidFill>
                <a:srgbClr val="C00000">
                  <a:alpha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E4-F347-98CA-746563B2187E}"/>
              </c:ext>
            </c:extLst>
          </c:dPt>
          <c:dPt>
            <c:idx val="2"/>
            <c:bubble3D val="0"/>
            <c:spPr>
              <a:solidFill>
                <a:srgbClr val="C00000">
                  <a:alpha val="5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E4-F347-98CA-746563B2187E}"/>
              </c:ext>
            </c:extLst>
          </c:dPt>
          <c:dPt>
            <c:idx val="3"/>
            <c:bubble3D val="0"/>
            <c:spPr>
              <a:solidFill>
                <a:srgbClr val="C00000">
                  <a:alpha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E4-F347-98CA-746563B2187E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E4-F347-98CA-746563B2187E}"/>
              </c:ext>
            </c:extLst>
          </c:dPt>
          <c:dPt>
            <c:idx val="5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EE4-F347-98CA-746563B2187E}"/>
              </c:ext>
            </c:extLst>
          </c:dPt>
          <c:dPt>
            <c:idx val="6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EE4-F347-98CA-746563B2187E}"/>
              </c:ext>
            </c:extLst>
          </c:dPt>
          <c:dPt>
            <c:idx val="7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EE4-F347-98CA-746563B2187E}"/>
              </c:ext>
            </c:extLst>
          </c:dPt>
          <c:dPt>
            <c:idx val="8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EE4-F347-98CA-746563B2187E}"/>
              </c:ext>
            </c:extLst>
          </c:dPt>
          <c:dPt>
            <c:idx val="9"/>
            <c:bubble3D val="0"/>
            <c:spPr>
              <a:solidFill>
                <a:srgbClr val="C00000">
                  <a:alpha val="4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EE4-F347-98CA-746563B2187E}"/>
              </c:ext>
            </c:extLst>
          </c:dPt>
          <c:dPt>
            <c:idx val="10"/>
            <c:bubble3D val="0"/>
            <c:spPr>
              <a:solidFill>
                <a:srgbClr val="C00000">
                  <a:alpha val="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CEE4-F347-98CA-746563B2187E}"/>
              </c:ext>
            </c:extLst>
          </c:dPt>
          <c:dPt>
            <c:idx val="11"/>
            <c:bubble3D val="0"/>
            <c:spPr>
              <a:solidFill>
                <a:srgbClr val="C00000">
                  <a:alpha val="12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EE4-F347-98CA-746563B2187E}"/>
              </c:ext>
            </c:extLst>
          </c:dPt>
          <c:dPt>
            <c:idx val="12"/>
            <c:bubble3D val="0"/>
            <c:spPr>
              <a:solidFill>
                <a:srgbClr val="C00000">
                  <a:alpha val="1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CEE4-F347-98CA-746563B2187E}"/>
              </c:ext>
            </c:extLst>
          </c:dPt>
          <c:dPt>
            <c:idx val="13"/>
            <c:bubble3D val="0"/>
            <c:spPr>
              <a:solidFill>
                <a:srgbClr val="C00000">
                  <a:alpha val="22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EE4-F347-98CA-746563B2187E}"/>
              </c:ext>
            </c:extLst>
          </c:dPt>
          <c:dPt>
            <c:idx val="14"/>
            <c:bubble3D val="0"/>
            <c:spPr>
              <a:solidFill>
                <a:srgbClr val="C00000">
                  <a:alpha val="2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6B91-439E-B5B3-76C4F4F3807D}"/>
              </c:ext>
            </c:extLst>
          </c:dPt>
          <c:dPt>
            <c:idx val="15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6B91-439E-B5B3-76C4F4F3807D}"/>
              </c:ext>
            </c:extLst>
          </c:dPt>
          <c:cat>
            <c:numRef>
              <c:f>Sheet1!$A$2:$A$18</c:f>
              <c:numCache>
                <c:formatCode>General</c:formatCode>
                <c:ptCount val="1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EE4-F347-98CA-746563B21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01"/>
          <c:y val="7.1296740081402868E-2"/>
          <c:w val="0.61035724701079064"/>
          <c:h val="0.85019523472989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Εισιτήρια ταξιδιού</c:v>
                </c:pt>
                <c:pt idx="1">
                  <c:v>Κόστος καταλύματος</c:v>
                </c:pt>
                <c:pt idx="2">
                  <c:v>Πρωινό</c:v>
                </c:pt>
                <c:pt idx="3">
                  <c:v>Δείπνο</c:v>
                </c:pt>
                <c:pt idx="4">
                  <c:v>Γεύμα</c:v>
                </c:pt>
                <c:pt idx="5">
                  <c:v>Επισκέψεις σε αξιοθέατα</c:v>
                </c:pt>
                <c:pt idx="6">
                  <c:v>Παροχή αυτοκινήτου</c:v>
                </c:pt>
                <c:pt idx="7">
                  <c:v>Εισιτήρια μουσείων αρχαιολογικών χώρων</c:v>
                </c:pt>
                <c:pt idx="8">
                  <c:v>Άλλο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87</c:v>
                </c:pt>
                <c:pt idx="1">
                  <c:v>77</c:v>
                </c:pt>
                <c:pt idx="2">
                  <c:v>77</c:v>
                </c:pt>
                <c:pt idx="3">
                  <c:v>55</c:v>
                </c:pt>
                <c:pt idx="4">
                  <c:v>47</c:v>
                </c:pt>
                <c:pt idx="5">
                  <c:v>16</c:v>
                </c:pt>
                <c:pt idx="6">
                  <c:v>15</c:v>
                </c:pt>
                <c:pt idx="7">
                  <c:v>13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4213504"/>
        <c:axId val="124227584"/>
      </c:barChart>
      <c:catAx>
        <c:axId val="12421350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4227584"/>
        <c:crosses val="autoZero"/>
        <c:auto val="1"/>
        <c:lblAlgn val="ctr"/>
        <c:lblOffset val="100"/>
        <c:noMultiLvlLbl val="1"/>
      </c:catAx>
      <c:valAx>
        <c:axId val="12422758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42135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3563249583522"/>
          <c:y val="8.3286548849458991E-2"/>
          <c:w val="0.73707240017551678"/>
          <c:h val="0.9645311021864786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C00000">
                  <a:alpha val="2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E4-F347-98CA-746563B2187E}"/>
              </c:ext>
            </c:extLst>
          </c:dPt>
          <c:dPt>
            <c:idx val="1"/>
            <c:bubble3D val="0"/>
            <c:spPr>
              <a:solidFill>
                <a:srgbClr val="C00000">
                  <a:alpha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E4-F347-98CA-746563B2187E}"/>
              </c:ext>
            </c:extLst>
          </c:dPt>
          <c:dPt>
            <c:idx val="2"/>
            <c:bubble3D val="0"/>
            <c:spPr>
              <a:solidFill>
                <a:srgbClr val="C00000">
                  <a:alpha val="5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E4-F347-98CA-746563B2187E}"/>
              </c:ext>
            </c:extLst>
          </c:dPt>
          <c:dPt>
            <c:idx val="3"/>
            <c:bubble3D val="0"/>
            <c:spPr>
              <a:solidFill>
                <a:srgbClr val="C00000">
                  <a:alpha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E4-F347-98CA-746563B2187E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E4-F347-98CA-746563B2187E}"/>
              </c:ext>
            </c:extLst>
          </c:dPt>
          <c:dPt>
            <c:idx val="5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EE4-F347-98CA-746563B2187E}"/>
              </c:ext>
            </c:extLst>
          </c:dPt>
          <c:dPt>
            <c:idx val="6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EE4-F347-98CA-746563B2187E}"/>
              </c:ext>
            </c:extLst>
          </c:dPt>
          <c:dPt>
            <c:idx val="7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EE4-F347-98CA-746563B2187E}"/>
              </c:ext>
            </c:extLst>
          </c:dPt>
          <c:dPt>
            <c:idx val="8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EE4-F347-98CA-746563B2187E}"/>
              </c:ext>
            </c:extLst>
          </c:dPt>
          <c:dPt>
            <c:idx val="9"/>
            <c:bubble3D val="0"/>
            <c:spPr>
              <a:solidFill>
                <a:srgbClr val="C00000">
                  <a:alpha val="4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EE4-F347-98CA-746563B2187E}"/>
              </c:ext>
            </c:extLst>
          </c:dPt>
          <c:dPt>
            <c:idx val="10"/>
            <c:bubble3D val="0"/>
            <c:spPr>
              <a:solidFill>
                <a:srgbClr val="C00000">
                  <a:alpha val="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CEE4-F347-98CA-746563B2187E}"/>
              </c:ext>
            </c:extLst>
          </c:dPt>
          <c:dPt>
            <c:idx val="11"/>
            <c:bubble3D val="0"/>
            <c:spPr>
              <a:solidFill>
                <a:srgbClr val="C00000">
                  <a:alpha val="12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EE4-F347-98CA-746563B2187E}"/>
              </c:ext>
            </c:extLst>
          </c:dPt>
          <c:dPt>
            <c:idx val="12"/>
            <c:bubble3D val="0"/>
            <c:spPr>
              <a:solidFill>
                <a:srgbClr val="C00000">
                  <a:alpha val="18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CEE4-F347-98CA-746563B2187E}"/>
              </c:ext>
            </c:extLst>
          </c:dPt>
          <c:dPt>
            <c:idx val="13"/>
            <c:bubble3D val="0"/>
            <c:spPr>
              <a:solidFill>
                <a:srgbClr val="C00000">
                  <a:alpha val="22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EE4-F347-98CA-746563B2187E}"/>
              </c:ext>
            </c:extLst>
          </c:dPt>
          <c:dPt>
            <c:idx val="14"/>
            <c:bubble3D val="0"/>
            <c:spPr>
              <a:solidFill>
                <a:srgbClr val="C00000">
                  <a:alpha val="2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6B91-439E-B5B3-76C4F4F3807D}"/>
              </c:ext>
            </c:extLst>
          </c:dPt>
          <c:dPt>
            <c:idx val="15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6B91-439E-B5B3-76C4F4F3807D}"/>
              </c:ext>
            </c:extLst>
          </c:dPt>
          <c:cat>
            <c:numRef>
              <c:f>Sheet1!$A$2:$A$18</c:f>
              <c:numCache>
                <c:formatCode>General</c:formatCode>
                <c:ptCount val="1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EE4-F347-98CA-746563B21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12"/>
          <c:y val="7.1296740081402868E-2"/>
          <c:w val="0.61035724701079064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Μεγάλα ξενοδοχεία</c:v>
                </c:pt>
                <c:pt idx="1">
                  <c:v>Μικρότερα καταλύματα και air bnb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4632448"/>
        <c:axId val="124638336"/>
      </c:barChart>
      <c:catAx>
        <c:axId val="12463244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4638336"/>
        <c:crosses val="autoZero"/>
        <c:auto val="1"/>
        <c:lblAlgn val="ctr"/>
        <c:lblOffset val="100"/>
        <c:noMultiLvlLbl val="1"/>
      </c:catAx>
      <c:valAx>
        <c:axId val="124638336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46324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94204035295627"/>
          <c:y val="7.1296740081402868E-2"/>
          <c:w val="0.52923284400915349"/>
          <c:h val="0.850195234729896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Περιπάτους στη πόλη</c:v>
                </c:pt>
                <c:pt idx="1">
                  <c:v>Φαγητό σε ταβέρνες/εστιατόρια</c:v>
                </c:pt>
                <c:pt idx="2">
                  <c:v>Κολύμπι σε κοντινές παραλίες</c:v>
                </c:pt>
                <c:pt idx="3">
                  <c:v>Επισκέψεις σε μουσεία και αρχαιολογικούς χώρους</c:v>
                </c:pt>
                <c:pt idx="4">
                  <c:v>Ξεκούραση/Χαλάρωση στο κατάλυμμα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66</c:v>
                </c:pt>
                <c:pt idx="1">
                  <c:v>62</c:v>
                </c:pt>
                <c:pt idx="2">
                  <c:v>61</c:v>
                </c:pt>
                <c:pt idx="3">
                  <c:v>57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028608"/>
        <c:axId val="125038592"/>
      </c:barChart>
      <c:catAx>
        <c:axId val="1250286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038592"/>
        <c:crosses val="autoZero"/>
        <c:auto val="1"/>
        <c:lblAlgn val="ctr"/>
        <c:lblOffset val="100"/>
        <c:noMultiLvlLbl val="1"/>
      </c:catAx>
      <c:valAx>
        <c:axId val="12503859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0286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35"/>
          <c:y val="7.1296740081402868E-2"/>
          <c:w val="0.53402135801727069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Περίπατο στη πόλη</c:v>
                </c:pt>
                <c:pt idx="1">
                  <c:v>Επισκέψεις σε μουσεία και αρχαιολογικούς χώρους</c:v>
                </c:pt>
                <c:pt idx="2">
                  <c:v>Φαγητό σε ταβέρνες/εστιατόρια</c:v>
                </c:pt>
                <c:pt idx="3">
                  <c:v>Βόλτες και περιπάτους σε κεντρικά σημεία της πόλης</c:v>
                </c:pt>
                <c:pt idx="4">
                  <c:v>Αγορές - Ψώνια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47</c:v>
                </c:pt>
                <c:pt idx="1">
                  <c:v>41</c:v>
                </c:pt>
                <c:pt idx="2">
                  <c:v>38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096320"/>
        <c:axId val="125098624"/>
      </c:barChart>
      <c:catAx>
        <c:axId val="12509632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098624"/>
        <c:crosses val="autoZero"/>
        <c:auto val="1"/>
        <c:lblAlgn val="ctr"/>
        <c:lblOffset val="100"/>
        <c:noMultiLvlLbl val="1"/>
      </c:catAx>
      <c:valAx>
        <c:axId val="12509862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0963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925787902466576"/>
          <c:y val="7.1296740081402868E-2"/>
          <c:w val="0.57091703231752722"/>
          <c:h val="0.850195234729896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Ο καλός καιρός</c:v>
                </c:pt>
                <c:pt idx="1">
                  <c:v>Η θάλασσα και οι καλές παραλίες</c:v>
                </c:pt>
                <c:pt idx="2">
                  <c:v>Τα αξιοθέατα της πόλης</c:v>
                </c:pt>
                <c:pt idx="3">
                  <c:v>Η κρητική κουζίνα</c:v>
                </c:pt>
                <c:pt idx="4">
                  <c:v>Η γεωγραφική θέση και η δυνατότητα επίσκεψης και άλλων προορισμών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65</c:v>
                </c:pt>
                <c:pt idx="1">
                  <c:v>64</c:v>
                </c:pt>
                <c:pt idx="2">
                  <c:v>50</c:v>
                </c:pt>
                <c:pt idx="3">
                  <c:v>48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171968"/>
        <c:axId val="125181952"/>
      </c:barChart>
      <c:catAx>
        <c:axId val="1251719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181952"/>
        <c:crosses val="autoZero"/>
        <c:auto val="1"/>
        <c:lblAlgn val="ctr"/>
        <c:lblOffset val="100"/>
        <c:noMultiLvlLbl val="1"/>
      </c:catAx>
      <c:valAx>
        <c:axId val="12518195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1719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35"/>
          <c:y val="7.1296740081402868E-2"/>
          <c:w val="0.53402135801727069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Τα αξιοθέατα της πόλης</c:v>
                </c:pt>
                <c:pt idx="1">
                  <c:v>Για να γνωρίσω τη πόλη</c:v>
                </c:pt>
                <c:pt idx="2">
                  <c:v>Η θάλασσα και οι καλές παραλίες</c:v>
                </c:pt>
                <c:pt idx="3">
                  <c:v>Τα καλά εστιατόρια της πόλης</c:v>
                </c:pt>
                <c:pt idx="4">
                  <c:v>Το έχω επισκεφθεί ξανά και μου άρεσε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64</c:v>
                </c:pt>
                <c:pt idx="1">
                  <c:v>49</c:v>
                </c:pt>
                <c:pt idx="2">
                  <c:v>41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221504"/>
        <c:axId val="125227392"/>
      </c:barChart>
      <c:catAx>
        <c:axId val="12522150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227392"/>
        <c:crosses val="autoZero"/>
        <c:auto val="1"/>
        <c:lblAlgn val="ctr"/>
        <c:lblOffset val="100"/>
        <c:noMultiLvlLbl val="1"/>
      </c:catAx>
      <c:valAx>
        <c:axId val="12522739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2215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57"/>
          <c:y val="7.1296740081402868E-2"/>
          <c:w val="0.53402135801727069"/>
          <c:h val="0.850195234729896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Φαγητό σε ταβέρνες/εστιατόρια</c:v>
                </c:pt>
                <c:pt idx="1">
                  <c:v>Περιπάτους στη πόλη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547648"/>
        <c:axId val="125549184"/>
      </c:barChart>
      <c:catAx>
        <c:axId val="12554764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549184"/>
        <c:crosses val="autoZero"/>
        <c:auto val="1"/>
        <c:lblAlgn val="ctr"/>
        <c:lblOffset val="100"/>
        <c:noMultiLvlLbl val="1"/>
      </c:catAx>
      <c:valAx>
        <c:axId val="12554918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5476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35"/>
          <c:y val="7.1296740081402868E-2"/>
          <c:w val="0.53402135801727069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Περίπατος στη πόλη</c:v>
                </c:pt>
                <c:pt idx="1">
                  <c:v>Φαγητό σε ταβέρνες/εστιατόρια</c:v>
                </c:pt>
                <c:pt idx="2">
                  <c:v>Επισκέψεις σε μουσεία και αρχαιολογικούς χώρους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</c:v>
                </c:pt>
                <c:pt idx="1">
                  <c:v>39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611008"/>
        <c:axId val="125633664"/>
      </c:barChart>
      <c:catAx>
        <c:axId val="1256110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633664"/>
        <c:crosses val="autoZero"/>
        <c:auto val="1"/>
        <c:lblAlgn val="ctr"/>
        <c:lblOffset val="100"/>
        <c:noMultiLvlLbl val="1"/>
      </c:catAx>
      <c:valAx>
        <c:axId val="12563366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6110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34"/>
          <c:y val="7.1296740081402868E-2"/>
          <c:w val="0.61035724701079064"/>
          <c:h val="0.8501952347298964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1B5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1B5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1B5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1B5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001B50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6"/>
            <c:invertIfNegative val="0"/>
            <c:bubble3D val="0"/>
            <c:spPr>
              <a:solidFill>
                <a:srgbClr val="001B5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63-4A61-BD08-C9431FBAB910}"/>
              </c:ext>
            </c:extLst>
          </c:dPt>
          <c:dPt>
            <c:idx val="7"/>
            <c:invertIfNegative val="0"/>
            <c:bubble3D val="0"/>
            <c:spPr>
              <a:solidFill>
                <a:srgbClr val="001B50">
                  <a:alpha val="6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7463-4A61-BD08-C9431FBAB910}"/>
              </c:ext>
            </c:extLst>
          </c:dPt>
          <c:dPt>
            <c:idx val="8"/>
            <c:invertIfNegative val="0"/>
            <c:bubble3D val="0"/>
            <c:spPr>
              <a:solidFill>
                <a:srgbClr val="001B50">
                  <a:alpha val="6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B-7463-4A61-BD08-C9431FBAB910}"/>
              </c:ext>
            </c:extLst>
          </c:dPt>
          <c:dPt>
            <c:idx val="9"/>
            <c:invertIfNegative val="0"/>
            <c:bubble3D val="0"/>
            <c:spPr>
              <a:solidFill>
                <a:srgbClr val="001B50">
                  <a:alpha val="5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57B3-4D84-996A-7C577BCDFC96}"/>
              </c:ext>
            </c:extLst>
          </c:dPt>
          <c:dPt>
            <c:idx val="10"/>
            <c:invertIfNegative val="0"/>
            <c:bubble3D val="0"/>
            <c:spPr>
              <a:solidFill>
                <a:srgbClr val="001B50">
                  <a:alpha val="5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57B3-4D84-996A-7C577BCDFC96}"/>
              </c:ext>
            </c:extLst>
          </c:dPt>
          <c:dPt>
            <c:idx val="11"/>
            <c:invertIfNegative val="0"/>
            <c:bubble3D val="0"/>
            <c:spPr>
              <a:solidFill>
                <a:srgbClr val="001B50">
                  <a:alpha val="4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57B3-4D84-996A-7C577BCDFC96}"/>
              </c:ext>
            </c:extLst>
          </c:dPt>
          <c:dPt>
            <c:idx val="12"/>
            <c:invertIfNegative val="0"/>
            <c:bubble3D val="0"/>
            <c:spPr>
              <a:solidFill>
                <a:srgbClr val="001B50">
                  <a:alpha val="4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B-57B3-4D84-996A-7C577BCDFC96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Γερμανία</c:v>
                </c:pt>
                <c:pt idx="1">
                  <c:v>Γαλλία</c:v>
                </c:pt>
                <c:pt idx="2">
                  <c:v>Ελλάδα</c:v>
                </c:pt>
                <c:pt idx="3">
                  <c:v>Ολλανδία- Βέλγιο</c:v>
                </c:pt>
                <c:pt idx="4">
                  <c:v>Μ. Βρετανία</c:v>
                </c:pt>
                <c:pt idx="5">
                  <c:v>Άλλη Ευρωπαϊκή χώρα</c:v>
                </c:pt>
                <c:pt idx="6">
                  <c:v>Χώρα Ανατολικής Ευρώπης εκτός της Ρωσίας</c:v>
                </c:pt>
                <c:pt idx="7">
                  <c:v>Ρωσία</c:v>
                </c:pt>
                <c:pt idx="8">
                  <c:v>Πολωνία</c:v>
                </c:pt>
                <c:pt idx="9">
                  <c:v>Σκανδιναβικές χώρες</c:v>
                </c:pt>
                <c:pt idx="10">
                  <c:v>Ιταλία</c:v>
                </c:pt>
                <c:pt idx="11">
                  <c:v>Αυστρία</c:v>
                </c:pt>
                <c:pt idx="12">
                  <c:v>Άλλη χώρα (διευκρινίστε)</c:v>
                </c:pt>
              </c:strCache>
            </c:strRef>
          </c:cat>
          <c:val>
            <c:numRef>
              <c:f>Sheet1!$B$2:$B$14</c:f>
              <c:numCache>
                <c:formatCode>0</c:formatCode>
                <c:ptCount val="13"/>
                <c:pt idx="0">
                  <c:v>14.996395097332371</c:v>
                </c:pt>
                <c:pt idx="1">
                  <c:v>14.852198990627278</c:v>
                </c:pt>
                <c:pt idx="2">
                  <c:v>11.751982696467211</c:v>
                </c:pt>
                <c:pt idx="3">
                  <c:v>10.59841384282625</c:v>
                </c:pt>
                <c:pt idx="4">
                  <c:v>8.9401586157173707</c:v>
                </c:pt>
                <c:pt idx="5">
                  <c:v>6.9214131218457098</c:v>
                </c:pt>
                <c:pt idx="6">
                  <c:v>5.7678442682047448</c:v>
                </c:pt>
                <c:pt idx="7">
                  <c:v>4.3979812545061181</c:v>
                </c:pt>
                <c:pt idx="8">
                  <c:v>4.1095890410958855</c:v>
                </c:pt>
                <c:pt idx="9">
                  <c:v>3.8211968276856552</c:v>
                </c:pt>
                <c:pt idx="10">
                  <c:v>3.3886085075702947</c:v>
                </c:pt>
                <c:pt idx="11">
                  <c:v>3.2444124008651762</c:v>
                </c:pt>
                <c:pt idx="12">
                  <c:v>7.2098053352559477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724480"/>
        <c:axId val="78726272"/>
      </c:barChart>
      <c:catAx>
        <c:axId val="7872448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78726272"/>
        <c:crosses val="autoZero"/>
        <c:auto val="1"/>
        <c:lblAlgn val="ctr"/>
        <c:lblOffset val="100"/>
        <c:noMultiLvlLbl val="1"/>
      </c:catAx>
      <c:valAx>
        <c:axId val="7872627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787244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06735945775472"/>
          <c:y val="7.1296740081402868E-2"/>
          <c:w val="0.53110764193488269"/>
          <c:h val="0.8902954235983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85000"/>
                  <a:lumOff val="15000"/>
                  <a:alpha val="9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85000"/>
                  <a:lumOff val="15000"/>
                  <a:alpha val="9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Η μεγάλη κυκλοφορία στους δρόμους</c:v>
                </c:pt>
                <c:pt idx="1">
                  <c:v>Ο θόρυβος</c:v>
                </c:pt>
                <c:pt idx="2">
                  <c:v>Η καθαριότητα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</c:v>
                </c:pt>
                <c:pt idx="1">
                  <c:v>26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695488"/>
        <c:axId val="125697024"/>
      </c:barChart>
      <c:catAx>
        <c:axId val="1256954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697024"/>
        <c:crosses val="autoZero"/>
        <c:auto val="1"/>
        <c:lblAlgn val="ctr"/>
        <c:lblOffset val="100"/>
        <c:noMultiLvlLbl val="1"/>
      </c:catAx>
      <c:valAx>
        <c:axId val="12569702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6954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312220665607789"/>
          <c:y val="7.1296740081402868E-2"/>
          <c:w val="0.52705273368750261"/>
          <c:h val="0.905333017583328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75000"/>
                  <a:lumOff val="25000"/>
                  <a:alpha val="9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75000"/>
                  <a:lumOff val="25000"/>
                  <a:alpha val="9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Η μεγάλη κυκλοφορία στους δρόμους</c:v>
                </c:pt>
                <c:pt idx="1">
                  <c:v>Η καθαριότητα</c:v>
                </c:pt>
                <c:pt idx="2">
                  <c:v>Ο θόρυβος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46</c:v>
                </c:pt>
                <c:pt idx="1">
                  <c:v>28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747584"/>
        <c:axId val="125749120"/>
      </c:barChart>
      <c:catAx>
        <c:axId val="1257475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749120"/>
        <c:crosses val="autoZero"/>
        <c:auto val="1"/>
        <c:lblAlgn val="ctr"/>
        <c:lblOffset val="100"/>
        <c:noMultiLvlLbl val="1"/>
      </c:catAx>
      <c:valAx>
        <c:axId val="125749120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747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28425335233875"/>
          <c:y val="0.15998185412008725"/>
          <c:w val="0.57420856411108789"/>
          <c:h val="0.659822137745952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dPt>
            <c:idx val="0"/>
            <c:bubble3D val="0"/>
            <c:spPr>
              <a:solidFill>
                <a:srgbClr val="0037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83-405A-8391-CF6469A1B090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83-405A-8391-CF6469A1B09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83-405A-8391-CF6469A1B090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DA-4E3C-BB37-C5EFAE751FB2}"/>
              </c:ext>
            </c:extLst>
          </c:dPt>
          <c:dLbls>
            <c:dLbl>
              <c:idx val="0"/>
              <c:layout>
                <c:manualLayout>
                  <c:x val="0.10926514564480402"/>
                  <c:y val="3.37676375443102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000" b="1" i="0" u="none" strike="noStrike" kern="1200" baseline="0">
                      <a:solidFill>
                        <a:srgbClr val="00467A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957418432452041"/>
                      <c:h val="0.129706766688346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83-405A-8391-CF6469A1B090}"/>
                </c:ext>
              </c:extLst>
            </c:dLbl>
            <c:dLbl>
              <c:idx val="1"/>
              <c:layout>
                <c:manualLayout>
                  <c:x val="-0.13390073238481406"/>
                  <c:y val="1.26133567912309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000" b="1" i="0" u="none" strike="noStrike" kern="1200" baseline="0">
                      <a:solidFill>
                        <a:srgbClr val="00467A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358769178242963"/>
                      <c:h val="0.125330362768574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83-405A-8391-CF6469A1B090}"/>
                </c:ext>
              </c:extLst>
            </c:dLbl>
            <c:dLbl>
              <c:idx val="2"/>
              <c:layout>
                <c:manualLayout>
                  <c:x val="-0.11411888558199089"/>
                  <c:y val="-0.1341454973350869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83-405A-8391-CF6469A1B090}"/>
                </c:ext>
              </c:extLst>
            </c:dLbl>
            <c:dLbl>
              <c:idx val="3"/>
              <c:layout>
                <c:manualLayout>
                  <c:x val="9.4850948509485767E-3"/>
                  <c:y val="-0.128904917203380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DA-4E3C-BB37-C5EFAE751F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l-GR" sz="1000" b="1" i="0" u="none" strike="noStrike" kern="1200" baseline="0">
                    <a:solidFill>
                      <a:srgbClr val="262626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Φύλλο1!$A$2:$A$5</c:f>
              <c:strCache>
                <c:ptCount val="4"/>
                <c:pt idx="0">
                  <c:v>Πολύ</c:v>
                </c:pt>
                <c:pt idx="1">
                  <c:v>Αρκετά</c:v>
                </c:pt>
                <c:pt idx="2">
                  <c:v>Όχι και τόσο</c:v>
                </c:pt>
                <c:pt idx="3">
                  <c:v>ΔΓ/ΔΑ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46</c:v>
                </c:pt>
                <c:pt idx="1">
                  <c:v>47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83-405A-8391-CF6469A1B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428244146029732"/>
          <c:y val="7.1296740081402868E-2"/>
          <c:w val="0.60589249635497788"/>
          <c:h val="0.850195234729896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65000"/>
                  <a:lumOff val="35000"/>
                  <a:alpha val="7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  <a:alpha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Ενθουσιασμός</c:v>
                </c:pt>
                <c:pt idx="1">
                  <c:v>Ικανοποίηση</c:v>
                </c:pt>
                <c:pt idx="2">
                  <c:v>Ουδετερότητα</c:v>
                </c:pt>
                <c:pt idx="3">
                  <c:v>Προβληματισμός</c:v>
                </c:pt>
                <c:pt idx="4">
                  <c:v>ΔΓ/ΔΑ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</c:v>
                </c:pt>
                <c:pt idx="1">
                  <c:v>59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966976"/>
        <c:axId val="125976576"/>
      </c:barChart>
      <c:catAx>
        <c:axId val="12596697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5976576"/>
        <c:crosses val="autoZero"/>
        <c:auto val="1"/>
        <c:lblAlgn val="ctr"/>
        <c:lblOffset val="100"/>
        <c:noMultiLvlLbl val="1"/>
      </c:catAx>
      <c:valAx>
        <c:axId val="125976576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59669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15355332491935"/>
          <c:y val="7.1296740081402868E-2"/>
          <c:w val="0.53402135801727069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467A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467A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00467A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6"/>
            <c:invertIfNegative val="0"/>
            <c:bubble3D val="0"/>
            <c:spPr>
              <a:solidFill>
                <a:srgbClr val="00467A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63-4A61-BD08-C9431FBAB910}"/>
              </c:ext>
            </c:extLst>
          </c:dPt>
          <c:dPt>
            <c:idx val="7"/>
            <c:invertIfNegative val="0"/>
            <c:bubble3D val="0"/>
            <c:spPr>
              <a:solidFill>
                <a:srgbClr val="00467A">
                  <a:alpha val="6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7463-4A61-BD08-C9431FBAB910}"/>
              </c:ext>
            </c:extLst>
          </c:dPt>
          <c:dPt>
            <c:idx val="8"/>
            <c:invertIfNegative val="0"/>
            <c:bubble3D val="0"/>
            <c:spPr>
              <a:solidFill>
                <a:srgbClr val="00467A">
                  <a:alpha val="6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B-7463-4A61-BD08-C9431FBAB910}"/>
              </c:ext>
            </c:extLst>
          </c:dPt>
          <c:dPt>
            <c:idx val="9"/>
            <c:invertIfNegative val="0"/>
            <c:bubble3D val="0"/>
            <c:spPr>
              <a:solidFill>
                <a:srgbClr val="00467A">
                  <a:alpha val="5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3760-4B44-BA23-C1D1E28A1A87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Καλά εστιατόρια</c:v>
                </c:pt>
                <c:pt idx="1">
                  <c:v>Αξιοθέατα</c:v>
                </c:pt>
                <c:pt idx="2">
                  <c:v>Δυνατότητα για περιπάτους</c:v>
                </c:pt>
                <c:pt idx="3">
                  <c:v>Ιστορικά Μνημεία</c:v>
                </c:pt>
                <c:pt idx="4">
                  <c:v>Μουσεία</c:v>
                </c:pt>
                <c:pt idx="5">
                  <c:v>Καλά ξενοδοχεία</c:v>
                </c:pt>
                <c:pt idx="6">
                  <c:v>Φήμη</c:v>
                </c:pt>
                <c:pt idx="7">
                  <c:v>Ποιοτικά καταλύματα Airbnb</c:v>
                </c:pt>
                <c:pt idx="8">
                  <c:v>Καλά club και δυνατότητες διασκέδασης</c:v>
                </c:pt>
                <c:pt idx="9">
                  <c:v>Άλλο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70</c:v>
                </c:pt>
                <c:pt idx="1">
                  <c:v>62</c:v>
                </c:pt>
                <c:pt idx="2">
                  <c:v>62</c:v>
                </c:pt>
                <c:pt idx="3">
                  <c:v>59</c:v>
                </c:pt>
                <c:pt idx="4">
                  <c:v>55</c:v>
                </c:pt>
                <c:pt idx="5">
                  <c:v>48</c:v>
                </c:pt>
                <c:pt idx="6">
                  <c:v>22</c:v>
                </c:pt>
                <c:pt idx="7">
                  <c:v>15</c:v>
                </c:pt>
                <c:pt idx="8">
                  <c:v>14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080128"/>
        <c:axId val="126081664"/>
      </c:barChart>
      <c:catAx>
        <c:axId val="1260801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081664"/>
        <c:crosses val="autoZero"/>
        <c:auto val="1"/>
        <c:lblAlgn val="ctr"/>
        <c:lblOffset val="100"/>
        <c:noMultiLvlLbl val="1"/>
      </c:catAx>
      <c:valAx>
        <c:axId val="12608166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608012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47033829011315"/>
          <c:y val="0.15998185412008725"/>
          <c:w val="0.42907016697436201"/>
          <c:h val="0.71353619703101734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dPt>
            <c:idx val="0"/>
            <c:bubble3D val="0"/>
            <c:spPr>
              <a:solidFill>
                <a:srgbClr val="00467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83-405A-8391-CF6469A1B090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83-405A-8391-CF6469A1B09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83-405A-8391-CF6469A1B090}"/>
              </c:ext>
            </c:extLst>
          </c:dPt>
          <c:dLbls>
            <c:dLbl>
              <c:idx val="0"/>
              <c:layout>
                <c:manualLayout>
                  <c:x val="0.11597753024774338"/>
                  <c:y val="-5.19424940407828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200" b="1" i="0" u="none" strike="noStrike" kern="1200" baseline="0">
                      <a:solidFill>
                        <a:srgbClr val="00467A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363922497492691"/>
                      <c:h val="0.164411936704640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83-405A-8391-CF6469A1B090}"/>
                </c:ext>
              </c:extLst>
            </c:dLbl>
            <c:dLbl>
              <c:idx val="1"/>
              <c:layout>
                <c:manualLayout>
                  <c:x val="-7.1933615005441598E-2"/>
                  <c:y val="-8.75206610924987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l-GR" sz="1200" b="1" i="0" u="none" strike="noStrike" kern="1200" baseline="0">
                      <a:solidFill>
                        <a:srgbClr val="00467A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59311183663018"/>
                      <c:h val="0.164993414215768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83-405A-8391-CF6469A1B090}"/>
                </c:ext>
              </c:extLst>
            </c:dLbl>
            <c:dLbl>
              <c:idx val="2"/>
              <c:layout>
                <c:manualLayout>
                  <c:x val="-8.2271728229093826E-3"/>
                  <c:y val="-0.1299390453853059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83-405A-8391-CF6469A1B0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l-GR" sz="1200" b="1" i="0" u="none" strike="noStrike" kern="1200" baseline="0">
                    <a:solidFill>
                      <a:srgbClr val="262626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78</c:v>
                </c:pt>
                <c:pt idx="1">
                  <c:v>19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83-405A-8391-CF6469A1B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203870349539682E-2"/>
          <c:y val="7.1296740081402868E-2"/>
          <c:w val="0.92649481314835824"/>
          <c:h val="0.78128129526705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55C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9E-4E4C-8CA8-17CBA454947E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9E-4E4C-8CA8-17CBA454947E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95000"/>
                  <a:lumOff val="5000"/>
                  <a:alpha val="6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9E-4E4C-8CA8-17CBA454947E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95000"/>
                  <a:lumOff val="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F59E-4E4C-8CA8-17CBA454947E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F59E-4E4C-8CA8-17CBA454947E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ΔΓ/ΔΑ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38</c:v>
                </c:pt>
                <c:pt idx="2">
                  <c:v>19</c:v>
                </c:pt>
                <c:pt idx="3">
                  <c:v>11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B-1E42-B996-CE76A3D2E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126237312"/>
        <c:axId val="126251392"/>
      </c:barChart>
      <c:catAx>
        <c:axId val="126237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2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251392"/>
        <c:crosses val="autoZero"/>
        <c:auto val="1"/>
        <c:lblAlgn val="ctr"/>
        <c:lblOffset val="100"/>
        <c:noMultiLvlLbl val="1"/>
      </c:catAx>
      <c:valAx>
        <c:axId val="126251392"/>
        <c:scaling>
          <c:orientation val="minMax"/>
          <c:max val="60"/>
          <c:min val="0"/>
        </c:scaling>
        <c:delete val="0"/>
        <c:axPos val="l"/>
        <c:majorGridlines>
          <c:spPr>
            <a:ln>
              <a:solidFill>
                <a:schemeClr val="bg1">
                  <a:lumMod val="50000"/>
                  <a:alpha val="24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62373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29362735075456"/>
          <c:y val="0.11786465094094721"/>
          <c:w val="0.8589807197887529"/>
          <c:h val="0.845677083333335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Κατανάλωσα</c:v>
                </c:pt>
              </c:strCache>
            </c:strRef>
          </c:tx>
          <c:spPr>
            <a:solidFill>
              <a:srgbClr val="00467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5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Arial Narrow" pitchFamily="34" charset="0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Τυριά</c:v>
                </c:pt>
                <c:pt idx="1">
                  <c:v>Λάδι</c:v>
                </c:pt>
                <c:pt idx="2">
                  <c:v>Κρασί</c:v>
                </c:pt>
                <c:pt idx="3">
                  <c:v>Βότανα</c:v>
                </c:pt>
                <c:pt idx="4">
                  <c:v>Ρακί</c:v>
                </c:pt>
                <c:pt idx="5">
                  <c:v>Μέλι</c:v>
                </c:pt>
                <c:pt idx="6">
                  <c:v>Παξιμάδι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68</c:v>
                </c:pt>
                <c:pt idx="1">
                  <c:v>65</c:v>
                </c:pt>
                <c:pt idx="2">
                  <c:v>64</c:v>
                </c:pt>
                <c:pt idx="3">
                  <c:v>58</c:v>
                </c:pt>
                <c:pt idx="4">
                  <c:v>58</c:v>
                </c:pt>
                <c:pt idx="5">
                  <c:v>52</c:v>
                </c:pt>
                <c:pt idx="6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55-DE45-9F4B-907698C701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Αγόρασα</c:v>
                </c:pt>
              </c:strCache>
            </c:strRef>
          </c:tx>
          <c:spPr>
            <a:solidFill>
              <a:srgbClr val="0065B0">
                <a:alpha val="80000"/>
              </a:srgb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l-GR" sz="15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Τυριά</c:v>
                </c:pt>
                <c:pt idx="1">
                  <c:v>Λάδι</c:v>
                </c:pt>
                <c:pt idx="2">
                  <c:v>Κρασί</c:v>
                </c:pt>
                <c:pt idx="3">
                  <c:v>Βότανα</c:v>
                </c:pt>
                <c:pt idx="4">
                  <c:v>Ρακί</c:v>
                </c:pt>
                <c:pt idx="5">
                  <c:v>Μέλι</c:v>
                </c:pt>
                <c:pt idx="6">
                  <c:v>Παξιμάδι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12</c:v>
                </c:pt>
                <c:pt idx="1">
                  <c:v>15</c:v>
                </c:pt>
                <c:pt idx="2">
                  <c:v>9</c:v>
                </c:pt>
                <c:pt idx="3">
                  <c:v>14</c:v>
                </c:pt>
                <c:pt idx="4">
                  <c:v>10</c:v>
                </c:pt>
                <c:pt idx="5">
                  <c:v>15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55-DE45-9F4B-907698C701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Προτίθεμαι να αγοράσω</c:v>
                </c:pt>
              </c:strCache>
            </c:strRef>
          </c:tx>
          <c:spPr>
            <a:solidFill>
              <a:srgbClr val="00B0F0">
                <a:alpha val="8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-4.467609959709721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09-4E07-BC0E-1C0F6B05EE5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l-GR" sz="1500" b="1">
                    <a:solidFill>
                      <a:schemeClr val="bg1">
                        <a:lumMod val="9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Τυριά</c:v>
                </c:pt>
                <c:pt idx="1">
                  <c:v>Λάδι</c:v>
                </c:pt>
                <c:pt idx="2">
                  <c:v>Κρασί</c:v>
                </c:pt>
                <c:pt idx="3">
                  <c:v>Βότανα</c:v>
                </c:pt>
                <c:pt idx="4">
                  <c:v>Ρακί</c:v>
                </c:pt>
                <c:pt idx="5">
                  <c:v>Μέλι</c:v>
                </c:pt>
                <c:pt idx="6">
                  <c:v>Παξιμάδι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7</c:v>
                </c:pt>
                <c:pt idx="1">
                  <c:v>9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655-DE45-9F4B-907698C70165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ΔΓ/ΔΑ</c:v>
                </c:pt>
              </c:strCache>
            </c:strRef>
          </c:tx>
          <c:spPr>
            <a:solidFill>
              <a:srgbClr val="FFFFFF">
                <a:lumMod val="85000"/>
              </a:srgb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el-GR" sz="14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Τυριά</c:v>
                </c:pt>
                <c:pt idx="1">
                  <c:v>Λάδι</c:v>
                </c:pt>
                <c:pt idx="2">
                  <c:v>Κρασί</c:v>
                </c:pt>
                <c:pt idx="3">
                  <c:v>Βότανα</c:v>
                </c:pt>
                <c:pt idx="4">
                  <c:v>Ρακί</c:v>
                </c:pt>
                <c:pt idx="5">
                  <c:v>Μέλι</c:v>
                </c:pt>
                <c:pt idx="6">
                  <c:v>Παξιμάδι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0">
                  <c:v>14</c:v>
                </c:pt>
                <c:pt idx="1">
                  <c:v>11</c:v>
                </c:pt>
                <c:pt idx="2">
                  <c:v>20</c:v>
                </c:pt>
                <c:pt idx="3">
                  <c:v>22</c:v>
                </c:pt>
                <c:pt idx="4">
                  <c:v>23</c:v>
                </c:pt>
                <c:pt idx="5">
                  <c:v>23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0A-6E47-B88D-D3FF94F99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26398848"/>
        <c:axId val="126400384"/>
      </c:barChart>
      <c:catAx>
        <c:axId val="1263988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lang="en-US" sz="14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</a:defRPr>
            </a:pPr>
            <a:endParaRPr lang="el-GR"/>
          </a:p>
        </c:txPr>
        <c:crossAx val="126400384"/>
        <c:crosses val="autoZero"/>
        <c:auto val="1"/>
        <c:lblAlgn val="ctr"/>
        <c:lblOffset val="100"/>
        <c:noMultiLvlLbl val="1"/>
      </c:catAx>
      <c:valAx>
        <c:axId val="126400384"/>
        <c:scaling>
          <c:orientation val="minMax"/>
        </c:scaling>
        <c:delete val="1"/>
        <c:axPos val="t"/>
        <c:numFmt formatCode="0%" sourceLinked="0"/>
        <c:majorTickMark val="none"/>
        <c:minorTickMark val="none"/>
        <c:tickLblPos val="none"/>
        <c:crossAx val="1263988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22806058325351553"/>
          <c:y val="3.2898622047244093E-2"/>
          <c:w val="0.68928860887510979"/>
          <c:h val="7.1105174353205861E-2"/>
        </c:manualLayout>
      </c:layout>
      <c:overlay val="0"/>
      <c:txPr>
        <a:bodyPr/>
        <a:lstStyle/>
        <a:p>
          <a:pPr>
            <a:defRPr lang="en-US" sz="1300" b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defRPr>
          </a:pPr>
          <a:endParaRPr lang="el-G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13641003207933"/>
          <c:y val="7.1296740081402868E-2"/>
          <c:w val="0.69901670045219455"/>
          <c:h val="0.850195234729894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alpha val="39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Καλύτερη</c:v>
                </c:pt>
                <c:pt idx="1">
                  <c:v>Περίπου ίδια</c:v>
                </c:pt>
                <c:pt idx="2">
                  <c:v>Χειρότερη</c:v>
                </c:pt>
                <c:pt idx="3">
                  <c:v>ΔΓ/ΔΑ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32</c:v>
                </c:pt>
                <c:pt idx="2">
                  <c:v>51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769792"/>
        <c:axId val="126775680"/>
      </c:barChart>
      <c:catAx>
        <c:axId val="12676979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2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775680"/>
        <c:crosses val="autoZero"/>
        <c:auto val="1"/>
        <c:lblAlgn val="ctr"/>
        <c:lblOffset val="100"/>
        <c:noMultiLvlLbl val="1"/>
      </c:catAx>
      <c:valAx>
        <c:axId val="126775680"/>
        <c:scaling>
          <c:orientation val="minMax"/>
          <c:max val="70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700">
                <a:latin typeface="Century Schoolbook" panose="02040604050505020304" pitchFamily="18" charset="0"/>
              </a:defRPr>
            </a:pPr>
            <a:endParaRPr lang="el-GR"/>
          </a:p>
        </c:txPr>
        <c:crossAx val="1267697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13641003207933"/>
          <c:y val="7.1296740081402868E-2"/>
          <c:w val="0.69039041994750661"/>
          <c:h val="0.850195234729894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alpha val="39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Καλύτερη</c:v>
                </c:pt>
                <c:pt idx="1">
                  <c:v>Περίπου ίδια</c:v>
                </c:pt>
                <c:pt idx="2">
                  <c:v>Χειρότερη</c:v>
                </c:pt>
                <c:pt idx="3">
                  <c:v>ΔΓ/ΔΑ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</c:v>
                </c:pt>
                <c:pt idx="1">
                  <c:v>19</c:v>
                </c:pt>
                <c:pt idx="2">
                  <c:v>15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836736"/>
        <c:axId val="126838272"/>
      </c:barChart>
      <c:catAx>
        <c:axId val="1268367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2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838272"/>
        <c:crosses val="autoZero"/>
        <c:auto val="1"/>
        <c:lblAlgn val="ctr"/>
        <c:lblOffset val="100"/>
        <c:noMultiLvlLbl val="1"/>
      </c:catAx>
      <c:valAx>
        <c:axId val="126838272"/>
        <c:scaling>
          <c:orientation val="minMax"/>
          <c:max val="70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700">
                <a:latin typeface="Century Schoolbook" panose="02040604050505020304" pitchFamily="18" charset="0"/>
              </a:defRPr>
            </a:pPr>
            <a:endParaRPr lang="el-GR"/>
          </a:p>
        </c:txPr>
        <c:crossAx val="1268367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18"/>
          <c:y val="7.1296740081402868E-2"/>
          <c:w val="0.61035724701079064"/>
          <c:h val="0.8501952347298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7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17-34</c:v>
                </c:pt>
                <c:pt idx="1">
                  <c:v>35-44</c:v>
                </c:pt>
                <c:pt idx="2">
                  <c:v>45-54</c:v>
                </c:pt>
                <c:pt idx="3">
                  <c:v>55 &amp; άνω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58</c:v>
                </c:pt>
                <c:pt idx="1">
                  <c:v>18</c:v>
                </c:pt>
                <c:pt idx="2">
                  <c:v>14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7077888"/>
        <c:axId val="117079424"/>
      </c:barChart>
      <c:catAx>
        <c:axId val="1170778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4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7079424"/>
        <c:crosses val="autoZero"/>
        <c:auto val="1"/>
        <c:lblAlgn val="ctr"/>
        <c:lblOffset val="100"/>
        <c:noMultiLvlLbl val="1"/>
      </c:catAx>
      <c:valAx>
        <c:axId val="11707942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70778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695"/>
          <c:y val="7.1296740081402868E-2"/>
          <c:w val="0.61035724701079064"/>
          <c:h val="0.850195234729895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1B5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5EA4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9ED6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75DBFF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Καθόλου</c:v>
                </c:pt>
                <c:pt idx="1">
                  <c:v>Έως % 25</c:v>
                </c:pt>
                <c:pt idx="2">
                  <c:v>Από 25,1% Έως %75</c:v>
                </c:pt>
                <c:pt idx="3">
                  <c:v>Από 75% Έως 100%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29</c:v>
                </c:pt>
                <c:pt idx="2">
                  <c:v>38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26878464"/>
        <c:axId val="126880000"/>
      </c:barChart>
      <c:catAx>
        <c:axId val="12687846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2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6880000"/>
        <c:crosses val="autoZero"/>
        <c:auto val="1"/>
        <c:lblAlgn val="ctr"/>
        <c:lblOffset val="100"/>
        <c:noMultiLvlLbl val="1"/>
      </c:catAx>
      <c:valAx>
        <c:axId val="126880000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68784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684"/>
          <c:y val="7.1296740081402868E-2"/>
          <c:w val="0.61035724701079064"/>
          <c:h val="0.850195234729894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5EA4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5EA4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5EA4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5EA4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5EA4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005EA4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6"/>
            <c:invertIfNegative val="0"/>
            <c:bubble3D val="0"/>
            <c:spPr>
              <a:solidFill>
                <a:srgbClr val="005EA4">
                  <a:alpha val="6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63-4A61-BD08-C9431FBAB910}"/>
              </c:ext>
            </c:extLst>
          </c:dPt>
          <c:dPt>
            <c:idx val="7"/>
            <c:invertIfNegative val="0"/>
            <c:bubble3D val="0"/>
            <c:spPr>
              <a:solidFill>
                <a:srgbClr val="005EA4">
                  <a:alpha val="6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A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Γερμανία</c:v>
                </c:pt>
                <c:pt idx="1">
                  <c:v>Ρωσία</c:v>
                </c:pt>
                <c:pt idx="2">
                  <c:v>Σκανδιναβικές χώρες</c:v>
                </c:pt>
                <c:pt idx="3">
                  <c:v>Μεγάλη Βρετανία</c:v>
                </c:pt>
                <c:pt idx="4">
                  <c:v>Γαλλία</c:v>
                </c:pt>
                <c:pt idx="5">
                  <c:v>ΗΠΑ</c:v>
                </c:pt>
                <c:pt idx="6">
                  <c:v>Ισραήλ</c:v>
                </c:pt>
                <c:pt idx="7">
                  <c:v>Άλλης χώρας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22</c:v>
                </c:pt>
                <c:pt idx="1">
                  <c:v>16</c:v>
                </c:pt>
                <c:pt idx="2">
                  <c:v>12</c:v>
                </c:pt>
                <c:pt idx="3">
                  <c:v>11</c:v>
                </c:pt>
                <c:pt idx="4">
                  <c:v>9</c:v>
                </c:pt>
                <c:pt idx="5">
                  <c:v>8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7017344"/>
        <c:axId val="127018880"/>
      </c:barChart>
      <c:catAx>
        <c:axId val="1270173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7018880"/>
        <c:crosses val="autoZero"/>
        <c:auto val="1"/>
        <c:lblAlgn val="ctr"/>
        <c:lblOffset val="100"/>
        <c:noMultiLvlLbl val="1"/>
      </c:catAx>
      <c:valAx>
        <c:axId val="127018880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70173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556739543258528"/>
          <c:y val="5.0091829953480924E-2"/>
          <c:w val="0.46625349184970288"/>
          <c:h val="0.931669220408360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67A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467A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467A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467A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Τη φήμη του ως ένας προορισμός με ζωντάνια και πολλές επιλογές</c:v>
                </c:pt>
                <c:pt idx="1">
                  <c:v>Τα τοπικά προϊόντα</c:v>
                </c:pt>
                <c:pt idx="2">
                  <c:v>Ιστορικά Μνημεία</c:v>
                </c:pt>
                <c:pt idx="3">
                  <c:v>Τη ζωή στην ενδοχώρα του νομού Ηρακλείου</c:v>
                </c:pt>
                <c:pt idx="4">
                  <c:v>Τον πολιτισμό - Τα μουσεία της πόλης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53</c:v>
                </c:pt>
                <c:pt idx="1">
                  <c:v>52</c:v>
                </c:pt>
                <c:pt idx="2">
                  <c:v>50</c:v>
                </c:pt>
                <c:pt idx="3">
                  <c:v>49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7120128"/>
        <c:axId val="127121664"/>
      </c:barChart>
      <c:catAx>
        <c:axId val="1271201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27121664"/>
        <c:crosses val="autoZero"/>
        <c:auto val="1"/>
        <c:lblAlgn val="ctr"/>
        <c:lblOffset val="100"/>
        <c:noMultiLvlLbl val="1"/>
      </c:catAx>
      <c:valAx>
        <c:axId val="12712166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2712012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01"/>
          <c:y val="7.1296740081402868E-2"/>
          <c:w val="0.61035724701079064"/>
          <c:h val="0.85019523472989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7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Με τον/την σύντροφό σας</c:v>
                </c:pt>
                <c:pt idx="1">
                  <c:v>Με την οικογένεια</c:v>
                </c:pt>
                <c:pt idx="2">
                  <c:v>Με φίλους/συναδέλφους</c:v>
                </c:pt>
                <c:pt idx="3">
                  <c:v>Μόνος σας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</c:v>
                </c:pt>
                <c:pt idx="1">
                  <c:v>20</c:v>
                </c:pt>
                <c:pt idx="2">
                  <c:v>17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52658560"/>
        <c:axId val="52660480"/>
      </c:barChart>
      <c:catAx>
        <c:axId val="5265856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1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52660480"/>
        <c:crosses val="autoZero"/>
        <c:auto val="1"/>
        <c:lblAlgn val="ctr"/>
        <c:lblOffset val="100"/>
        <c:noMultiLvlLbl val="1"/>
      </c:catAx>
      <c:valAx>
        <c:axId val="52660480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526585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01"/>
          <c:y val="7.1296740081402868E-2"/>
          <c:w val="0.61035724701079064"/>
          <c:h val="0.85019523472989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7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3760">
                  <a:alpha val="95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 φορά</c:v>
                </c:pt>
                <c:pt idx="1">
                  <c:v>2 φορές</c:v>
                </c:pt>
                <c:pt idx="2">
                  <c:v>3 φορές</c:v>
                </c:pt>
                <c:pt idx="3">
                  <c:v>4 φορές</c:v>
                </c:pt>
                <c:pt idx="4">
                  <c:v>5 φορές</c:v>
                </c:pt>
                <c:pt idx="5">
                  <c:v>Πάνω από 5 φορές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64</c:v>
                </c:pt>
                <c:pt idx="1">
                  <c:v>16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7200000"/>
        <c:axId val="117201536"/>
      </c:barChart>
      <c:catAx>
        <c:axId val="11720000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1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7201536"/>
        <c:crosses val="autoZero"/>
        <c:auto val="1"/>
        <c:lblAlgn val="ctr"/>
        <c:lblOffset val="100"/>
        <c:noMultiLvlLbl val="1"/>
      </c:catAx>
      <c:valAx>
        <c:axId val="117201536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720000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81762696329701"/>
          <c:y val="7.1296740081402868E-2"/>
          <c:w val="0.61035724701079064"/>
          <c:h val="0.85019523472989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376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Μεγάλο Ξενοδοχείο</c:v>
                </c:pt>
                <c:pt idx="1">
                  <c:v>Μικρότερο ξενοδοχείο</c:v>
                </c:pt>
                <c:pt idx="2">
                  <c:v>Airbnb</c:v>
                </c:pt>
                <c:pt idx="3">
                  <c:v>Ενοικιαζόμενα δωμάτια – Άλλα καταλύμματα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</c:v>
                </c:pt>
                <c:pt idx="1">
                  <c:v>34</c:v>
                </c:pt>
                <c:pt idx="2">
                  <c:v>19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17238784"/>
        <c:axId val="117244672"/>
      </c:barChart>
      <c:catAx>
        <c:axId val="1172387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1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7244672"/>
        <c:crosses val="autoZero"/>
        <c:auto val="1"/>
        <c:lblAlgn val="ctr"/>
        <c:lblOffset val="100"/>
        <c:noMultiLvlLbl val="1"/>
      </c:catAx>
      <c:valAx>
        <c:axId val="117244672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72387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46457363342067"/>
          <c:y val="0.21024845545542398"/>
          <c:w val="0.60874448846694851"/>
          <c:h val="0.571875110752506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spPr>
              <a:solidFill>
                <a:srgbClr val="00B0F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9E-4E4C-8CA8-17CBA454947E}"/>
              </c:ext>
            </c:extLst>
          </c:dPt>
          <c:dPt>
            <c:idx val="1"/>
            <c:bubble3D val="0"/>
            <c:explosion val="4"/>
            <c:spPr>
              <a:solidFill>
                <a:srgbClr val="001B5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9E-4E4C-8CA8-17CBA454947E}"/>
              </c:ext>
            </c:extLst>
          </c:dPt>
          <c:dLbls>
            <c:dLbl>
              <c:idx val="0"/>
              <c:layout>
                <c:manualLayout>
                  <c:x val="-2.834660066595511E-2"/>
                  <c:y val="-2.1648638853311558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Arial Narrow" panose="020B0604020202020204" pitchFamily="34" charset="0"/>
                      <a:ea typeface="Baskerville" panose="02020502070401020303" pitchFamily="18" charset="0"/>
                      <a:cs typeface="Arial Narrow" panose="020B0604020202020204" pitchFamily="34" charset="0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25411749340443"/>
                      <c:h val="0.137046256427080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9E-4E4C-8CA8-17CBA454947E}"/>
                </c:ext>
              </c:extLst>
            </c:dLbl>
            <c:dLbl>
              <c:idx val="1"/>
              <c:layout>
                <c:manualLayout>
                  <c:x val="-8.5543453956462914E-2"/>
                  <c:y val="-6.6367687715312582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Arial Narrow" panose="020B0604020202020204" pitchFamily="34" charset="0"/>
                      <a:ea typeface="Baskerville" panose="02020502070401020303" pitchFamily="18" charset="0"/>
                      <a:cs typeface="Arial Narrow" panose="020B0604020202020204" pitchFamily="34" charset="0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25736192423646"/>
                      <c:h val="0.137046256427080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59E-4E4C-8CA8-17CBA454947E}"/>
                </c:ext>
              </c:extLst>
            </c:dLbl>
            <c:dLbl>
              <c:idx val="2"/>
              <c:layout>
                <c:manualLayout>
                  <c:x val="1.1111111111111125E-2"/>
                  <c:y val="0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Arial Narrow" panose="020B0604020202020204" pitchFamily="34" charset="0"/>
                      <a:ea typeface="Baskerville" panose="02020502070401020303" pitchFamily="18" charset="0"/>
                      <a:cs typeface="Arial Narrow" panose="020B0604020202020204" pitchFamily="34" charset="0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9E-4E4C-8CA8-17CBA454947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l-GR" sz="1000"/>
                </a:pPr>
                <a:endParaRPr lang="el-G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Μέσω κάποιου τουριστικού πρακτορείου</c:v>
                </c:pt>
                <c:pt idx="1">
                  <c:v>Μόνος σας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</c:v>
                </c:pt>
                <c:pt idx="1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B-1E42-B996-CE76A3D2E4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69632377097287"/>
          <c:y val="0.10387819943559688"/>
          <c:w val="0.56747861404430033"/>
          <c:h val="0.797563594024430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760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3760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376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3760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Συγκεντρώνω πληροφορίες για τα φυσικά κάλλη της περιοχής</c:v>
                </c:pt>
                <c:pt idx="1">
                  <c:v>Συγκεντρώνω πληροφορίες για τον πολιτισμό της περιοχής</c:v>
                </c:pt>
                <c:pt idx="2">
                  <c:v>Συγκεντρώνω πληροφορίες για τις δυνατότητες διασκέδασης</c:v>
                </c:pt>
                <c:pt idx="3">
                  <c:v>Συγκεντρώνω πληροφορίες για τον σύγχρονο τρόπο ζωής μια περιοχής</c:v>
                </c:pt>
                <c:pt idx="4">
                  <c:v>Άλλο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77</c:v>
                </c:pt>
                <c:pt idx="1">
                  <c:v>73</c:v>
                </c:pt>
                <c:pt idx="2">
                  <c:v>34</c:v>
                </c:pt>
                <c:pt idx="3">
                  <c:v>25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9087488"/>
        <c:axId val="119089024"/>
      </c:barChart>
      <c:catAx>
        <c:axId val="1190874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9089024"/>
        <c:crosses val="autoZero"/>
        <c:auto val="1"/>
        <c:lblAlgn val="ctr"/>
        <c:lblOffset val="100"/>
        <c:noMultiLvlLbl val="1"/>
      </c:catAx>
      <c:valAx>
        <c:axId val="119089024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90874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69632377097287"/>
          <c:y val="7.1296740081402868E-2"/>
          <c:w val="0.56747861404430033"/>
          <c:h val="0.850195234729895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B50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7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63-4A61-BD08-C9431FBAB910}"/>
              </c:ext>
            </c:extLst>
          </c:dPt>
          <c:dPt>
            <c:idx val="1"/>
            <c:invertIfNegative val="0"/>
            <c:bubble3D val="0"/>
            <c:spPr>
              <a:solidFill>
                <a:srgbClr val="00467A">
                  <a:alpha val="9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63-4A61-BD08-C9431FBAB910}"/>
              </c:ext>
            </c:extLst>
          </c:dPt>
          <c:dPt>
            <c:idx val="2"/>
            <c:invertIfNegative val="0"/>
            <c:bubble3D val="0"/>
            <c:spPr>
              <a:solidFill>
                <a:srgbClr val="00467A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63-4A61-BD08-C9431FBAB910}"/>
              </c:ext>
            </c:extLst>
          </c:dPt>
          <c:dPt>
            <c:idx val="3"/>
            <c:invertIfNegative val="0"/>
            <c:bubble3D val="0"/>
            <c:spPr>
              <a:solidFill>
                <a:srgbClr val="00467A">
                  <a:alpha val="7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463-4A61-BD08-C9431FBAB910}"/>
              </c:ext>
            </c:extLst>
          </c:dPt>
          <c:dPt>
            <c:idx val="4"/>
            <c:invertIfNegative val="0"/>
            <c:bubble3D val="0"/>
            <c:spPr>
              <a:solidFill>
                <a:srgbClr val="00467A">
                  <a:alpha val="6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63-4A61-BD08-C9431FBAB910}"/>
              </c:ext>
            </c:extLst>
          </c:dPt>
          <c:dPt>
            <c:idx val="5"/>
            <c:invertIfNegative val="0"/>
            <c:bubble3D val="0"/>
            <c:spPr>
              <a:solidFill>
                <a:srgbClr val="00467A">
                  <a:alpha val="5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8-7463-4A61-BD08-C9431FBAB910}"/>
              </c:ext>
            </c:extLst>
          </c:dPt>
          <c:dPt>
            <c:idx val="6"/>
            <c:invertIfNegative val="0"/>
            <c:bubble3D val="0"/>
            <c:spPr>
              <a:solidFill>
                <a:srgbClr val="00467A">
                  <a:alpha val="40000"/>
                </a:srgb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63-4A61-BD08-C9431FBAB910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Από sites στο διαδίκτυο</c:v>
                </c:pt>
                <c:pt idx="1">
                  <c:v>Από κοντινά μου πρόσωπα</c:v>
                </c:pt>
                <c:pt idx="2">
                  <c:v>Από μέσα κοινωνικής δικτύωσης</c:v>
                </c:pt>
                <c:pt idx="3">
                  <c:v>Από τουριστικά πρακτορεία</c:v>
                </c:pt>
                <c:pt idx="4">
                  <c:v>Από ραδιόφωνο – τηλεόραση</c:v>
                </c:pt>
                <c:pt idx="5">
                  <c:v>Από έντυπα</c:v>
                </c:pt>
                <c:pt idx="6">
                  <c:v>Άλλο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88</c:v>
                </c:pt>
                <c:pt idx="1">
                  <c:v>55</c:v>
                </c:pt>
                <c:pt idx="2">
                  <c:v>51</c:v>
                </c:pt>
                <c:pt idx="3">
                  <c:v>20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463-4A61-BD08-C9431FBAB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9294592"/>
        <c:axId val="119296768"/>
      </c:barChart>
      <c:catAx>
        <c:axId val="11929459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bg1">
                <a:lumMod val="75000"/>
                <a:alpha val="62000"/>
              </a:schemeClr>
            </a:solidFill>
            <a:prstDash val="solid"/>
            <a:round/>
          </a:ln>
        </c:spPr>
        <c:txPr>
          <a:bodyPr rot="0"/>
          <a:lstStyle/>
          <a:p>
            <a:pPr>
              <a:defRPr lang="en-US" sz="1000" b="1" i="0" u="none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4020202020204" pitchFamily="34" charset="0"/>
                <a:ea typeface="Baskerville" panose="02020502070401020303" pitchFamily="18" charset="0"/>
                <a:cs typeface="Arial Narrow" panose="020B0604020202020204" pitchFamily="34" charset="0"/>
              </a:defRPr>
            </a:pPr>
            <a:endParaRPr lang="el-GR"/>
          </a:p>
        </c:txPr>
        <c:crossAx val="119296768"/>
        <c:crosses val="autoZero"/>
        <c:auto val="1"/>
        <c:lblAlgn val="ctr"/>
        <c:lblOffset val="100"/>
        <c:noMultiLvlLbl val="1"/>
      </c:catAx>
      <c:valAx>
        <c:axId val="119296768"/>
        <c:scaling>
          <c:orientation val="minMax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  <a:alpha val="71000"/>
              </a:schemeClr>
            </a:solidFill>
          </a:ln>
        </c:spPr>
        <c:txPr>
          <a:bodyPr/>
          <a:lstStyle/>
          <a:p>
            <a:pPr>
              <a:defRPr lang="el-GR" sz="800">
                <a:latin typeface="Century Schoolbook" panose="02040604050505020304" pitchFamily="18" charset="0"/>
              </a:defRPr>
            </a:pPr>
            <a:endParaRPr lang="el-GR"/>
          </a:p>
        </c:txPr>
        <c:crossAx val="1192945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D07E7-9079-4B77-BCF2-AB4DF802A868}" type="datetimeFigureOut">
              <a:rPr lang="el-GR" smtClean="0"/>
              <a:pPr/>
              <a:t>9/11/2021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5D5D6-C0D7-4EC7-A6A7-91F20DFA8EE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513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476212" y="785797"/>
            <a:ext cx="10668075" cy="359309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spcBef>
                <a:spcPts val="600"/>
              </a:spcBef>
              <a:buSzTx/>
              <a:buFontTx/>
              <a:buNone/>
              <a:defRPr sz="2800" b="1">
                <a:solidFill>
                  <a:srgbClr val="C4BDA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Click to add subtitle</a:t>
            </a: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xfrm>
            <a:off x="5892800" y="6172203"/>
            <a:ext cx="2844800" cy="36830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97377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3707BD-7134-4504-BE27-DF6FF873F720}"/>
              </a:ext>
            </a:extLst>
          </p:cNvPr>
          <p:cNvCxnSpPr/>
          <p:nvPr userDrawn="1"/>
        </p:nvCxnSpPr>
        <p:spPr>
          <a:xfrm>
            <a:off x="143339" y="6400800"/>
            <a:ext cx="11904000" cy="0"/>
          </a:xfrm>
          <a:prstGeom prst="line">
            <a:avLst/>
          </a:prstGeom>
          <a:noFill/>
          <a:ln w="0" cap="flat">
            <a:solidFill>
              <a:schemeClr val="accent2">
                <a:lumOff val="1669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" name="TextBox 17">
            <a:extLst>
              <a:ext uri="{FF2B5EF4-FFF2-40B4-BE49-F238E27FC236}">
                <a16:creationId xmlns:a16="http://schemas.microsoft.com/office/drawing/2014/main" id="{3E8E854C-5AB0-3447-878D-D40D69554972}"/>
              </a:ext>
            </a:extLst>
          </p:cNvPr>
          <p:cNvSpPr txBox="1"/>
          <p:nvPr userDrawn="1"/>
        </p:nvSpPr>
        <p:spPr>
          <a:xfrm>
            <a:off x="1421520" y="6407654"/>
            <a:ext cx="1572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l-GR" sz="2000" kern="0" dirty="0">
                <a:solidFill>
                  <a:schemeClr val="bg1">
                    <a:lumMod val="75000"/>
                  </a:schemeClr>
                </a:solidFill>
                <a:latin typeface="Calibri Light" charset="0"/>
                <a:ea typeface="Calibri Light" charset="0"/>
                <a:cs typeface="Calibri Light" charset="0"/>
                <a:sym typeface="Calibri"/>
              </a:rPr>
              <a:t>|</a:t>
            </a:r>
            <a:r>
              <a:rPr lang="el-GR" sz="1400" kern="0" dirty="0">
                <a:solidFill>
                  <a:srgbClr val="7C7C7C"/>
                </a:solidFill>
                <a:latin typeface="Calibri Light" charset="0"/>
                <a:ea typeface="Calibri Light" charset="0"/>
                <a:cs typeface="Calibri Light" charset="0"/>
                <a:sym typeface="Calibri"/>
              </a:rPr>
              <a:t> </a:t>
            </a:r>
            <a:r>
              <a:rPr lang="en-US" sz="1200" b="0" i="0" kern="0" dirty="0">
                <a:solidFill>
                  <a:srgbClr val="7C7C7C"/>
                </a:solidFill>
                <a:latin typeface="Arial Narrow" panose="020B0604020202020204" pitchFamily="34" charset="0"/>
                <a:ea typeface="Calibri Light" charset="0"/>
                <a:cs typeface="Arial Narrow" panose="020B0604020202020204" pitchFamily="34" charset="0"/>
                <a:sym typeface="Calibri"/>
              </a:rPr>
              <a:t>kaparesearch.com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E658D1-635F-F94A-92DA-D80AB0888E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" y="6504141"/>
            <a:ext cx="1406528" cy="272431"/>
          </a:xfrm>
          <a:prstGeom prst="rect">
            <a:avLst/>
          </a:prstGeom>
        </p:spPr>
      </p:pic>
      <p:sp>
        <p:nvSpPr>
          <p:cNvPr id="21506" name="AutoShape 2" descr="MDC Stiakakis | Ποιοί μας εμπιστεύτηκαν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MDC Stiakakis | Ποιοί μας εμπιστεύτηκαν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AutoShape 7" descr="ΓΠΣ - Χρήσεις Γης του Δήμου Ηρακλείου - Σύνολα Δεδομένων - CKAN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12" name="Picture 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49318" y="6179713"/>
            <a:ext cx="678287" cy="6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1681603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sz="quarter" idx="1"/>
          </p:nvPr>
        </p:nvSpPr>
        <p:spPr>
          <a:xfrm>
            <a:off x="5073445" y="3505200"/>
            <a:ext cx="6712155" cy="14478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ctr"/>
          <a:lstStyle>
            <a:lvl1pPr marL="0" indent="0" algn="ctr">
              <a:spcBef>
                <a:spcPts val="900"/>
              </a:spcBef>
              <a:buSzTx/>
              <a:buFontTx/>
              <a:buNone/>
              <a:defRPr sz="4000" b="1">
                <a:solidFill>
                  <a:schemeClr val="accent4"/>
                </a:solidFill>
              </a:defRPr>
            </a:lvl1pPr>
          </a:lstStyle>
          <a:p>
            <a:r>
              <a:rPr dirty="0"/>
              <a:t>Click to edit Master subtitle style</a:t>
            </a:r>
          </a:p>
        </p:txBody>
      </p:sp>
      <p:sp>
        <p:nvSpPr>
          <p:cNvPr id="149" name="Shape 149"/>
          <p:cNvSpPr/>
          <p:nvPr userDrawn="1"/>
        </p:nvSpPr>
        <p:spPr>
          <a:xfrm>
            <a:off x="10325014" y="6232726"/>
            <a:ext cx="1305804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500" b="1">
                <a:solidFill>
                  <a:srgbClr val="373737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hangingPunct="0"/>
            <a:r>
              <a:rPr sz="1400" b="0" kern="0" dirty="0">
                <a:solidFill>
                  <a:srgbClr val="535353">
                    <a:lumMod val="75000"/>
                  </a:srgbClr>
                </a:solidFill>
                <a:effectLst/>
                <a:latin typeface="Arial Narrow" charset="0"/>
                <a:ea typeface="Arial Narrow" charset="0"/>
                <a:cs typeface="Arial Narrow" charset="0"/>
                <a:sym typeface="Calibri"/>
              </a:rPr>
              <a:t>kaparesearch.com</a:t>
            </a:r>
          </a:p>
        </p:txBody>
      </p:sp>
      <p:sp>
        <p:nvSpPr>
          <p:cNvPr id="151" name="Shape 151"/>
          <p:cNvSpPr>
            <a:spLocks noGrp="1"/>
          </p:cNvSpPr>
          <p:nvPr>
            <p:ph type="sldNum" sz="quarter" idx="2"/>
          </p:nvPr>
        </p:nvSpPr>
        <p:spPr>
          <a:xfrm>
            <a:off x="5892800" y="6172203"/>
            <a:ext cx="2844800" cy="36830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6" name="TextBox 2"/>
          <p:cNvSpPr txBox="1"/>
          <p:nvPr userDrawn="1"/>
        </p:nvSpPr>
        <p:spPr>
          <a:xfrm>
            <a:off x="604841" y="188640"/>
            <a:ext cx="1098231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914377" hangingPunct="0">
              <a:defRPr/>
            </a:pPr>
            <a:r>
              <a:rPr lang="el-GR" sz="1400" b="1" kern="0" dirty="0">
                <a:solidFill>
                  <a:srgbClr val="002F46"/>
                </a:solidFill>
                <a:latin typeface="Arial Narrow" panose="020B0604020202020204" pitchFamily="34" charset="0"/>
                <a:cs typeface="Arial Narrow" panose="020B0604020202020204" pitchFamily="34" charset="0"/>
                <a:sym typeface="Calibri"/>
              </a:rPr>
              <a:t>COVID-19: Η ΖΩΗ ΜΕ ΤΟΝ ΚΟΡΩΝΟΪΟ ΚΑΙ Η ΕΠΟΜΕΝΗ ΜΕΡΑ</a:t>
            </a:r>
          </a:p>
          <a:p>
            <a:pPr algn="ctr" defTabSz="914377" hangingPunct="0">
              <a:defRPr/>
            </a:pPr>
            <a:r>
              <a:rPr lang="el-GR" sz="1400" b="1" kern="0" dirty="0">
                <a:solidFill>
                  <a:srgbClr val="000000">
                    <a:lumMod val="65000"/>
                    <a:lumOff val="35000"/>
                  </a:srgbClr>
                </a:solidFill>
                <a:latin typeface="Arial Narrow" panose="020B0604020202020204" pitchFamily="34" charset="0"/>
                <a:cs typeface="Arial Narrow" panose="020B0604020202020204" pitchFamily="34" charset="0"/>
                <a:sym typeface="Calibri"/>
              </a:rPr>
              <a:t>ΑΠΡΙΛΙΟΣ 2019</a:t>
            </a:r>
            <a:endParaRPr lang="en-US" sz="1400" b="1" kern="0" dirty="0">
              <a:solidFill>
                <a:srgbClr val="000000">
                  <a:lumMod val="65000"/>
                  <a:lumOff val="35000"/>
                </a:srgbClr>
              </a:solidFill>
              <a:latin typeface="Arial Narrow" panose="020B0604020202020204" pitchFamily="34" charset="0"/>
              <a:cs typeface="Arial Narrow" panose="020B0604020202020204" pitchFamily="34" charset="0"/>
              <a:sym typeface="Calibri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547524" y="711863"/>
            <a:ext cx="11001701" cy="1133"/>
          </a:xfrm>
          <a:prstGeom prst="line">
            <a:avLst/>
          </a:prstGeom>
          <a:noFill/>
          <a:ln w="0" cap="flat">
            <a:solidFill>
              <a:schemeClr val="accent2">
                <a:lumOff val="1669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Connector 12"/>
          <p:cNvCxnSpPr/>
          <p:nvPr userDrawn="1"/>
        </p:nvCxnSpPr>
        <p:spPr>
          <a:xfrm>
            <a:off x="566907" y="5949280"/>
            <a:ext cx="10992000" cy="0"/>
          </a:xfrm>
          <a:prstGeom prst="line">
            <a:avLst/>
          </a:prstGeom>
          <a:noFill/>
          <a:ln w="0" cap="flat">
            <a:solidFill>
              <a:schemeClr val="accent2">
                <a:lumOff val="1669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15A1652D-E697-F348-A864-62F9C50A54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24" y="6263589"/>
            <a:ext cx="1673730" cy="30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1976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1143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73" name="Shape 173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55" indent="-333366">
              <a:spcBef>
                <a:spcPts val="600"/>
              </a:spcBef>
              <a:defRPr sz="2800"/>
            </a:lvl2pPr>
            <a:lvl3pPr marL="1234408" indent="-320031">
              <a:spcBef>
                <a:spcPts val="600"/>
              </a:spcBef>
              <a:defRPr sz="2800"/>
            </a:lvl3pPr>
            <a:lvl4pPr marL="1727157" indent="-355591">
              <a:spcBef>
                <a:spcPts val="600"/>
              </a:spcBef>
              <a:defRPr sz="2800"/>
            </a:lvl4pPr>
            <a:lvl5pPr marL="2184345" indent="-355591">
              <a:spcBef>
                <a:spcPts val="600"/>
              </a:spcBef>
              <a:defRPr sz="28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74" name="Shape 174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020122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1143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3"/>
          </p:nvPr>
        </p:nvSpPr>
        <p:spPr>
          <a:xfrm>
            <a:off x="6193369" y="1535112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667"/>
              </a:spcBef>
              <a:buSzTx/>
              <a:buFont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038974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5" cy="116205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93" name="Shape 193"/>
          <p:cNvSpPr>
            <a:spLocks noGrp="1"/>
          </p:cNvSpPr>
          <p:nvPr>
            <p:ph type="body" sz="half" idx="13"/>
          </p:nvPr>
        </p:nvSpPr>
        <p:spPr>
          <a:xfrm>
            <a:off x="609601" y="1435103"/>
            <a:ext cx="4011087" cy="46910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SzTx/>
              <a:buFont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94" name="Shape 194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283490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title"/>
          </p:nvPr>
        </p:nvSpPr>
        <p:spPr>
          <a:xfrm>
            <a:off x="2389720" y="4800600"/>
            <a:ext cx="7315201" cy="56673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202" name="Shape 202"/>
          <p:cNvSpPr>
            <a:spLocks noGrp="1"/>
          </p:cNvSpPr>
          <p:nvPr>
            <p:ph type="pic" sz="half" idx="13"/>
          </p:nvPr>
        </p:nvSpPr>
        <p:spPr>
          <a:xfrm>
            <a:off x="2389720" y="612775"/>
            <a:ext cx="73152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3" name="Shape 203"/>
          <p:cNvSpPr>
            <a:spLocks noGrp="1"/>
          </p:cNvSpPr>
          <p:nvPr>
            <p:ph type="body" sz="quarter" idx="1"/>
          </p:nvPr>
        </p:nvSpPr>
        <p:spPr>
          <a:xfrm>
            <a:off x="2389720" y="5367340"/>
            <a:ext cx="7315201" cy="804863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r>
              <a:t>Click to edit Master text styles</a:t>
            </a:r>
          </a:p>
        </p:txBody>
      </p:sp>
      <p:sp>
        <p:nvSpPr>
          <p:cNvPr id="204" name="Shape 204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231729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1143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2" name="Shape 21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13" name="Shape 213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528701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/>
          </p:cNvSpPr>
          <p:nvPr>
            <p:ph type="title"/>
          </p:nvPr>
        </p:nvSpPr>
        <p:spPr>
          <a:xfrm>
            <a:off x="8839200" y="274638"/>
            <a:ext cx="2743200" cy="585152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21" name="Shape 221"/>
          <p:cNvSpPr>
            <a:spLocks noGrp="1"/>
          </p:cNvSpPr>
          <p:nvPr>
            <p:ph type="body" idx="1"/>
          </p:nvPr>
        </p:nvSpPr>
        <p:spPr>
          <a:xfrm>
            <a:off x="609600" y="274638"/>
            <a:ext cx="8026400" cy="585152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2" name="Shape 222"/>
          <p:cNvSpPr>
            <a:spLocks noGrp="1"/>
          </p:cNvSpPr>
          <p:nvPr>
            <p:ph type="sldNum" sz="quarter" idx="2"/>
          </p:nvPr>
        </p:nvSpPr>
        <p:spPr>
          <a:xfrm>
            <a:off x="11230426" y="6404295"/>
            <a:ext cx="351977" cy="269241"/>
          </a:xfrm>
          <a:prstGeom prst="rect">
            <a:avLst/>
          </a:prstGeom>
        </p:spPr>
        <p:txBody>
          <a:bodyPr/>
          <a:lstStyle/>
          <a:p>
            <a:pPr hangingPunct="0"/>
            <a:fld id="{86CB4B4D-7CA3-9044-876B-883B54F8677D}" type="slidenum">
              <a:rPr kern="0">
                <a:solidFill>
                  <a:srgbClr val="000000"/>
                </a:solidFill>
                <a:sym typeface="Calibri"/>
              </a:rPr>
              <a:pPr hangingPunct="0"/>
              <a:t>‹#›</a:t>
            </a:fld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37829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09600" y="92077"/>
            <a:ext cx="10972800" cy="1508127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/>
          <a:p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421088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400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ransition spd="med"/>
  <p:txStyles>
    <p:titleStyle>
      <a:lvl1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891" marR="0" indent="-34289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51" marR="0" indent="-326563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170" marR="0" indent="-304792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17" marR="0" indent="-36575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05" marR="0" indent="-36575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694" marR="0" indent="-36575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882" marR="0" indent="-365751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070" marR="0" indent="-365750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258" marR="0" indent="-365750" algn="l" defTabSz="914377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189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377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566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754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943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131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320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509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2.xml"/><Relationship Id="rId5" Type="http://schemas.openxmlformats.org/officeDocument/2006/relationships/chart" Target="../charts/chart31.xml"/><Relationship Id="rId4" Type="http://schemas.openxmlformats.org/officeDocument/2006/relationships/chart" Target="../charts/char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7" Type="http://schemas.openxmlformats.org/officeDocument/2006/relationships/chart" Target="../charts/chart23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D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836C8ED-471A-B047-A7F3-506C0E766146}"/>
              </a:ext>
            </a:extLst>
          </p:cNvPr>
          <p:cNvSpPr txBox="1"/>
          <p:nvPr/>
        </p:nvSpPr>
        <p:spPr>
          <a:xfrm>
            <a:off x="5275232" y="504724"/>
            <a:ext cx="6761549" cy="1938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914436" hangingPunct="0"/>
            <a:r>
              <a:rPr lang="el-GR" sz="6000" kern="0" spc="-150" dirty="0">
                <a:solidFill>
                  <a:srgbClr val="FFFFFF"/>
                </a:solidFill>
                <a:latin typeface="Georgia Pro Cond" panose="02040506050405020303" pitchFamily="18" charset="0"/>
                <a:sym typeface="Calibri"/>
              </a:rPr>
              <a:t>Τα ευρήματα που ξεχώρισαν</a:t>
            </a:r>
            <a:endParaRPr lang="el-GR" sz="5400" kern="0" spc="-150" dirty="0">
              <a:solidFill>
                <a:srgbClr val="FFFFFF"/>
              </a:solidFill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2" name="Shape 782">
            <a:extLst>
              <a:ext uri="{FF2B5EF4-FFF2-40B4-BE49-F238E27FC236}">
                <a16:creationId xmlns:a16="http://schemas.microsoft.com/office/drawing/2014/main" id="{672A4198-2760-5B45-9D29-6601B5668229}"/>
              </a:ext>
            </a:extLst>
          </p:cNvPr>
          <p:cNvSpPr/>
          <p:nvPr/>
        </p:nvSpPr>
        <p:spPr>
          <a:xfrm>
            <a:off x="6836761" y="3826766"/>
            <a:ext cx="2685030" cy="474617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>
              <a:defRPr sz="7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pPr algn="ctr" defTabSz="412767" hangingPunct="0"/>
            <a:endParaRPr sz="2751" kern="0" dirty="0">
              <a:latin typeface="Century Gothic" panose="020B0502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C0D2D61-9C3C-504B-B0C4-B1F532E1601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777" y="5483844"/>
            <a:ext cx="4177149" cy="869432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7BFBBE4-673A-CB4C-B771-2F1FE5D69CAE}"/>
              </a:ext>
            </a:extLst>
          </p:cNvPr>
          <p:cNvCxnSpPr>
            <a:cxnSpLocks/>
          </p:cNvCxnSpPr>
          <p:nvPr/>
        </p:nvCxnSpPr>
        <p:spPr>
          <a:xfrm flipH="1">
            <a:off x="3" y="2966590"/>
            <a:ext cx="7797797" cy="3891410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20D739-0859-3549-B69B-06773A659A44}"/>
              </a:ext>
            </a:extLst>
          </p:cNvPr>
          <p:cNvCxnSpPr>
            <a:cxnSpLocks/>
          </p:cNvCxnSpPr>
          <p:nvPr/>
        </p:nvCxnSpPr>
        <p:spPr>
          <a:xfrm flipH="1">
            <a:off x="163289" y="2956374"/>
            <a:ext cx="10679336" cy="3814540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81971AD-49B2-2A4C-82D8-5C0DAD45979B}"/>
              </a:ext>
            </a:extLst>
          </p:cNvPr>
          <p:cNvCxnSpPr>
            <a:cxnSpLocks/>
          </p:cNvCxnSpPr>
          <p:nvPr/>
        </p:nvCxnSpPr>
        <p:spPr>
          <a:xfrm flipH="1">
            <a:off x="163288" y="2956374"/>
            <a:ext cx="11269287" cy="3814540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9521BCE-AC20-1D47-AC5D-1C7A98BEB8D9}"/>
              </a:ext>
            </a:extLst>
          </p:cNvPr>
          <p:cNvCxnSpPr>
            <a:cxnSpLocks/>
          </p:cNvCxnSpPr>
          <p:nvPr/>
        </p:nvCxnSpPr>
        <p:spPr>
          <a:xfrm flipH="1">
            <a:off x="119748" y="2966590"/>
            <a:ext cx="10240277" cy="3826387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306B748-7AF7-FC43-BD84-8C673852DC7F}"/>
              </a:ext>
            </a:extLst>
          </p:cNvPr>
          <p:cNvCxnSpPr>
            <a:cxnSpLocks/>
          </p:cNvCxnSpPr>
          <p:nvPr/>
        </p:nvCxnSpPr>
        <p:spPr>
          <a:xfrm flipH="1">
            <a:off x="32662" y="2956374"/>
            <a:ext cx="9797138" cy="3869261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60F63D6-2290-974E-BF60-B00F7F345BC8}"/>
              </a:ext>
            </a:extLst>
          </p:cNvPr>
          <p:cNvCxnSpPr>
            <a:cxnSpLocks/>
          </p:cNvCxnSpPr>
          <p:nvPr/>
        </p:nvCxnSpPr>
        <p:spPr>
          <a:xfrm flipH="1">
            <a:off x="32664" y="2966590"/>
            <a:ext cx="8142961" cy="3876644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498EB0A-52F8-214B-B90A-0145BC379C1D}"/>
              </a:ext>
            </a:extLst>
          </p:cNvPr>
          <p:cNvCxnSpPr>
            <a:cxnSpLocks/>
          </p:cNvCxnSpPr>
          <p:nvPr/>
        </p:nvCxnSpPr>
        <p:spPr>
          <a:xfrm flipH="1">
            <a:off x="32664" y="2956374"/>
            <a:ext cx="8898611" cy="3876644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9A7B203-65C8-784D-B0B0-5B7FA6657857}"/>
              </a:ext>
            </a:extLst>
          </p:cNvPr>
          <p:cNvCxnSpPr>
            <a:cxnSpLocks/>
          </p:cNvCxnSpPr>
          <p:nvPr/>
        </p:nvCxnSpPr>
        <p:spPr>
          <a:xfrm flipH="1">
            <a:off x="32664" y="2956374"/>
            <a:ext cx="9298661" cy="3872952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C69C68B-F70C-C84A-A019-1CE3D2D23142}"/>
              </a:ext>
            </a:extLst>
          </p:cNvPr>
          <p:cNvCxnSpPr>
            <a:cxnSpLocks/>
          </p:cNvCxnSpPr>
          <p:nvPr/>
        </p:nvCxnSpPr>
        <p:spPr>
          <a:xfrm flipH="1">
            <a:off x="1" y="2966590"/>
            <a:ext cx="8528049" cy="3875228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829CF6E-A389-A040-BDCA-824F9FFAB61D}"/>
              </a:ext>
            </a:extLst>
          </p:cNvPr>
          <p:cNvCxnSpPr>
            <a:cxnSpLocks/>
          </p:cNvCxnSpPr>
          <p:nvPr/>
        </p:nvCxnSpPr>
        <p:spPr>
          <a:xfrm flipH="1">
            <a:off x="13828" y="2966590"/>
            <a:ext cx="7431547" cy="3866428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A5AEEA3-69E0-FF41-9FA0-776A0FFE1D6A}"/>
              </a:ext>
            </a:extLst>
          </p:cNvPr>
          <p:cNvCxnSpPr>
            <a:cxnSpLocks/>
          </p:cNvCxnSpPr>
          <p:nvPr/>
        </p:nvCxnSpPr>
        <p:spPr>
          <a:xfrm flipH="1">
            <a:off x="32662" y="2956374"/>
            <a:ext cx="7006313" cy="3880335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C5AEA7F-A2DC-B042-9E62-5223D731B29A}"/>
              </a:ext>
            </a:extLst>
          </p:cNvPr>
          <p:cNvCxnSpPr>
            <a:cxnSpLocks/>
          </p:cNvCxnSpPr>
          <p:nvPr/>
        </p:nvCxnSpPr>
        <p:spPr>
          <a:xfrm flipH="1">
            <a:off x="32663" y="2965174"/>
            <a:ext cx="6559093" cy="3874367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ACBFDBC-AA29-274F-BA29-E2D7527196FC}"/>
              </a:ext>
            </a:extLst>
          </p:cNvPr>
          <p:cNvCxnSpPr>
            <a:cxnSpLocks/>
          </p:cNvCxnSpPr>
          <p:nvPr/>
        </p:nvCxnSpPr>
        <p:spPr>
          <a:xfrm flipH="1">
            <a:off x="32663" y="2962897"/>
            <a:ext cx="6155341" cy="3876643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CE18272-3D7F-274C-8273-7A724AD6127A}"/>
              </a:ext>
            </a:extLst>
          </p:cNvPr>
          <p:cNvCxnSpPr>
            <a:cxnSpLocks/>
          </p:cNvCxnSpPr>
          <p:nvPr/>
        </p:nvCxnSpPr>
        <p:spPr>
          <a:xfrm flipH="1">
            <a:off x="38233" y="2960067"/>
            <a:ext cx="5759698" cy="3863291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21E5D78-00DB-814E-B244-FE06920B90EE}"/>
              </a:ext>
            </a:extLst>
          </p:cNvPr>
          <p:cNvCxnSpPr>
            <a:cxnSpLocks/>
          </p:cNvCxnSpPr>
          <p:nvPr/>
        </p:nvCxnSpPr>
        <p:spPr>
          <a:xfrm flipH="1">
            <a:off x="32661" y="2961481"/>
            <a:ext cx="5333361" cy="3869043"/>
          </a:xfrm>
          <a:prstGeom prst="line">
            <a:avLst/>
          </a:prstGeom>
          <a:noFill/>
          <a:ln w="3175" cap="flat">
            <a:gradFill>
              <a:gsLst>
                <a:gs pos="0">
                  <a:srgbClr val="600000"/>
                </a:gs>
                <a:gs pos="49000">
                  <a:srgbClr val="970003"/>
                </a:gs>
                <a:gs pos="64000">
                  <a:srgbClr val="970003"/>
                </a:gs>
                <a:gs pos="97000">
                  <a:srgbClr val="004EEB"/>
                </a:gs>
              </a:gsLst>
              <a:lin ang="5400000" scaled="1"/>
            </a:gra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FDEA3B6-58F9-1B47-B5F2-3422E92539CE}"/>
              </a:ext>
            </a:extLst>
          </p:cNvPr>
          <p:cNvSpPr txBox="1"/>
          <p:nvPr/>
        </p:nvSpPr>
        <p:spPr>
          <a:xfrm>
            <a:off x="5302098" y="2459640"/>
            <a:ext cx="645190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b">
            <a:spAutoFit/>
          </a:bodyPr>
          <a:lstStyle/>
          <a:p>
            <a:pPr defTabSz="914436" hangingPunct="0"/>
            <a:r>
              <a:rPr lang="el-GR" kern="0" dirty="0">
                <a:solidFill>
                  <a:schemeClr val="bg1">
                    <a:lumMod val="85000"/>
                  </a:schemeClr>
                </a:solidFill>
                <a:latin typeface="Georgia Pro Cond" panose="02040506050405020303" pitchFamily="18" charset="0"/>
                <a:sym typeface="Calibri"/>
              </a:rPr>
              <a:t>Έρευνες σε επισκέπτες και επιχειρηματίες της πόλης του Ηρακλείου</a:t>
            </a: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827" y="5408789"/>
            <a:ext cx="2069736" cy="1377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</p:pic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289FB891-4AF5-41EE-91F1-20F1FE0A85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733836"/>
              </p:ext>
            </p:extLst>
          </p:nvPr>
        </p:nvGraphicFramePr>
        <p:xfrm>
          <a:off x="-32675" y="-24322"/>
          <a:ext cx="2089689" cy="147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5" imgW="8019999" imgH="5667233" progId="Acrobat.Document.DC">
                  <p:embed/>
                </p:oleObj>
              </mc:Choice>
              <mc:Fallback>
                <p:oleObj name="Acrobat Document" r:id="rId5" imgW="8019999" imgH="5667233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32675" y="-24322"/>
                        <a:ext cx="2089689" cy="14766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6043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Τα τοπικά προϊόντα</a:t>
            </a:r>
            <a:endParaRPr lang="el-GR" sz="2400" b="1" kern="0" dirty="0">
              <a:solidFill>
                <a:srgbClr val="002060"/>
              </a:solidFill>
              <a:latin typeface="Georgia Pro Cond Semibold" panose="02040502050405020303" pitchFamily="18" charset="0"/>
              <a:ea typeface="Arial Narrow" charset="0"/>
              <a:cs typeface="Arial Narrow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9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2256114" y="1820832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1 - Τίτλος"/>
          <p:cNvSpPr txBox="1">
            <a:spLocks/>
          </p:cNvSpPr>
          <p:nvPr/>
        </p:nvSpPr>
        <p:spPr>
          <a:xfrm>
            <a:off x="0" y="1606732"/>
            <a:ext cx="2860766" cy="4963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Θετική γνωμη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13" name="Chart 252"/>
          <p:cNvGraphicFramePr/>
          <p:nvPr>
            <p:extLst>
              <p:ext uri="{D42A27DB-BD31-4B8C-83A1-F6EECF244321}">
                <p14:modId xmlns:p14="http://schemas.microsoft.com/office/powerpoint/2010/main" val="3921357850"/>
              </p:ext>
            </p:extLst>
          </p:nvPr>
        </p:nvGraphicFramePr>
        <p:xfrm>
          <a:off x="2259874" y="1763486"/>
          <a:ext cx="9194920" cy="4569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63329"/>
              </p:ext>
            </p:extLst>
          </p:nvPr>
        </p:nvGraphicFramePr>
        <p:xfrm>
          <a:off x="753655" y="2269430"/>
          <a:ext cx="1320800" cy="3935428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20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rgbClr val="00467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2298583" y="177957"/>
            <a:ext cx="979459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Οι επιχειρήσεις της πόλης</a:t>
            </a:r>
            <a:endParaRPr lang="el-GR" sz="2400" b="1" kern="0" dirty="0">
              <a:solidFill>
                <a:srgbClr val="002060"/>
              </a:solidFill>
              <a:latin typeface="Georgia Pro Cond Semibold" panose="02040502050405020303" pitchFamily="18" charset="0"/>
              <a:ea typeface="Arial Narrow" charset="0"/>
              <a:cs typeface="Arial Narrow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-83644" y="-191039"/>
            <a:ext cx="2718033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10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1 - Τίτλος"/>
          <p:cNvSpPr txBox="1">
            <a:spLocks/>
          </p:cNvSpPr>
          <p:nvPr/>
        </p:nvSpPr>
        <p:spPr>
          <a:xfrm>
            <a:off x="0" y="1606732"/>
            <a:ext cx="3944983" cy="4963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Πως ήταν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 φέτος σε σχέση με το 2019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5" name="1 - Τίτλος"/>
          <p:cNvSpPr txBox="1">
            <a:spLocks/>
          </p:cNvSpPr>
          <p:nvPr/>
        </p:nvSpPr>
        <p:spPr>
          <a:xfrm>
            <a:off x="8138160" y="2507312"/>
            <a:ext cx="3836125" cy="3309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Τι να αναδείξει η πόλη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?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8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2608976" y="916956"/>
            <a:ext cx="9333642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Έρευνα σε 400 επιχειρήσεις (καταλύματα, εστίαση, τουρισμός, λιανικό εμπόριο)</a:t>
            </a:r>
          </a:p>
        </p:txBody>
      </p:sp>
      <p:cxnSp>
        <p:nvCxnSpPr>
          <p:cNvPr id="13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1 - Τίτλος"/>
          <p:cNvSpPr txBox="1">
            <a:spLocks/>
          </p:cNvSpPr>
          <p:nvPr/>
        </p:nvSpPr>
        <p:spPr>
          <a:xfrm>
            <a:off x="0" y="4005944"/>
            <a:ext cx="3944983" cy="4963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Πως ήταν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 φέτος σε σχέση με το 2020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1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0045217"/>
              </p:ext>
            </p:extLst>
          </p:nvPr>
        </p:nvGraphicFramePr>
        <p:xfrm>
          <a:off x="0" y="2090058"/>
          <a:ext cx="3944983" cy="1894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482294"/>
              </p:ext>
            </p:extLst>
          </p:nvPr>
        </p:nvGraphicFramePr>
        <p:xfrm>
          <a:off x="1" y="4428309"/>
          <a:ext cx="4049486" cy="1860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8757679"/>
              </p:ext>
            </p:extLst>
          </p:nvPr>
        </p:nvGraphicFramePr>
        <p:xfrm>
          <a:off x="4010298" y="2181496"/>
          <a:ext cx="4036423" cy="1972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053242" y="1722037"/>
            <a:ext cx="4019603" cy="323163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914377"/>
            <a:r>
              <a:rPr lang="el-GR" sz="1200" b="1" dirty="0">
                <a:solidFill>
                  <a:srgbClr val="9D90A0">
                    <a:lumMod val="50000"/>
                  </a:srgbClr>
                </a:solidFill>
                <a:latin typeface="Arial Narrow" charset="0"/>
                <a:ea typeface="Arial Narrow" charset="0"/>
                <a:cs typeface="Arial Narrow" charset="0"/>
                <a:sym typeface="Calibri"/>
              </a:rPr>
              <a:t>Ποσοστό τζίρου από επισκέπτες</a:t>
            </a:r>
          </a:p>
          <a:p>
            <a:pPr algn="ctr" defTabSz="914377"/>
            <a:r>
              <a:rPr lang="el-GR" sz="1200" b="1" dirty="0">
                <a:solidFill>
                  <a:srgbClr val="9D90A0">
                    <a:lumMod val="50000"/>
                  </a:srgbClr>
                </a:solidFill>
                <a:latin typeface="Arial Narrow" charset="0"/>
                <a:ea typeface="Arial Narrow" charset="0"/>
                <a:cs typeface="Arial Narrow" charset="0"/>
                <a:sym typeface="Calibri"/>
              </a:rPr>
              <a:t>Μέσος όρος : 45,2%       Διάμεσος : 40%</a:t>
            </a:r>
            <a:endParaRPr lang="en-US" sz="1200" b="1" dirty="0">
              <a:solidFill>
                <a:srgbClr val="9D90A0">
                  <a:lumMod val="50000"/>
                </a:srgbClr>
              </a:solidFill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8888" y="4238814"/>
            <a:ext cx="4019603" cy="323163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defTabSz="914377"/>
            <a:r>
              <a:rPr lang="el-GR" sz="1500" b="1" dirty="0">
                <a:solidFill>
                  <a:srgbClr val="9D90A0">
                    <a:lumMod val="50000"/>
                  </a:srgbClr>
                </a:solidFill>
                <a:latin typeface="Arial Narrow" charset="0"/>
                <a:ea typeface="Arial Narrow" charset="0"/>
                <a:cs typeface="Arial Narrow" charset="0"/>
                <a:sym typeface="Calibri"/>
              </a:rPr>
              <a:t>Οι καλύτεροι επισκέπτες - πελάτες</a:t>
            </a:r>
            <a:endParaRPr lang="en-US" sz="1500" b="1" dirty="0">
              <a:solidFill>
                <a:srgbClr val="9D90A0">
                  <a:lumMod val="50000"/>
                </a:srgbClr>
              </a:solidFill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24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3839871"/>
              </p:ext>
            </p:extLst>
          </p:nvPr>
        </p:nvGraphicFramePr>
        <p:xfrm>
          <a:off x="3866606" y="4480561"/>
          <a:ext cx="4271554" cy="1815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9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1447731"/>
              </p:ext>
            </p:extLst>
          </p:nvPr>
        </p:nvGraphicFramePr>
        <p:xfrm>
          <a:off x="8078398" y="3001042"/>
          <a:ext cx="4158342" cy="2129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ΣΤΗ ΠΛΕΙΟΨΗΦΙΑ ΤΟΥΣ ΝΕΟΙ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ΟΙ ΓΕΡΜΑΝΟΙ ΣΤΗ ΠΡΩΤΗ ΘΕΣΗ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50"/>
            <a:ext cx="3848454" cy="36476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ΔΙΑΜΟΝΗ- ΠΑΡΑΜΟΝΗ ΣΤΗ ΠΟΛΗ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n-US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To profile </a:t>
            </a:r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του επισκέπτη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Ταξιδεύουν κατά μέσο όρο 5 φορές το χρόνο, το 90% ταξιδεύουν για λόγους αναψυχής και αναζητούν κυρίως όταν ταξιδεύουν Διασκέδαση/Ψυχαγωγία και Πολιτισμό (60%)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1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35" name="Γράφημα 4"/>
          <p:cNvGraphicFramePr/>
          <p:nvPr>
            <p:extLst>
              <p:ext uri="{D42A27DB-BD31-4B8C-83A1-F6EECF244321}">
                <p14:modId xmlns:p14="http://schemas.microsoft.com/office/powerpoint/2010/main" val="989437410"/>
              </p:ext>
            </p:extLst>
          </p:nvPr>
        </p:nvGraphicFramePr>
        <p:xfrm>
          <a:off x="8268789" y="2286000"/>
          <a:ext cx="3670662" cy="342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5994188"/>
              </p:ext>
            </p:extLst>
          </p:nvPr>
        </p:nvGraphicFramePr>
        <p:xfrm>
          <a:off x="4062549" y="2129245"/>
          <a:ext cx="3971108" cy="386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4194491"/>
              </p:ext>
            </p:extLst>
          </p:nvPr>
        </p:nvGraphicFramePr>
        <p:xfrm>
          <a:off x="313509" y="2181496"/>
          <a:ext cx="3566160" cy="3795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ΜΕ ΠΟΙΟΥΣ ΕΡΧΟΝΤΑΙ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ΠΟΣΕΣ ΦΟΡΕΣ ΣΤΟ ΗΡΑΚΛΕΙΟ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50"/>
            <a:ext cx="3848454" cy="36476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ΚΑΤΑΛΥΜΑ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Ο επισκέπτης με διανυκτέρευση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Δύο στους 3 έρχονται με την οικογένεια ή τον/την σύντροφο/συζυγο, ένας στους τρεις μένουν σε ενοικιαζόμενα ή </a:t>
            </a:r>
            <a:r>
              <a:rPr lang="en-US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air </a:t>
            </a:r>
            <a:r>
              <a:rPr lang="en-US" sz="2000" kern="0" dirty="0" err="1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bnb</a:t>
            </a:r>
            <a:r>
              <a:rPr lang="en-US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και ένας στους τρεις έχουν έρθει κι άλλες φορές στη πόλη.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2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4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0028541"/>
              </p:ext>
            </p:extLst>
          </p:nvPr>
        </p:nvGraphicFramePr>
        <p:xfrm>
          <a:off x="300446" y="2168433"/>
          <a:ext cx="3553097" cy="403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4194491"/>
              </p:ext>
            </p:extLst>
          </p:nvPr>
        </p:nvGraphicFramePr>
        <p:xfrm>
          <a:off x="4127863" y="2155371"/>
          <a:ext cx="3866605" cy="406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2693058"/>
              </p:ext>
            </p:extLst>
          </p:nvPr>
        </p:nvGraphicFramePr>
        <p:xfrm>
          <a:off x="8242663" y="2142308"/>
          <a:ext cx="3722914" cy="4140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ΟΡΓΑΝΩΣΗ ΤΑΞΙΔΙΟΥ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ΠΩΣ ΑΠΟΦΑΣΙΖΟΥΝ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50"/>
            <a:ext cx="3848454" cy="36476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ΑΠΟ ΠΟΥ ΕΝΗΜΕΡΩΝΟΝΤΑΙ</a:t>
            </a:r>
            <a:endParaRPr lang="el-GR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Ταξιδι : </a:t>
            </a:r>
            <a:r>
              <a:rPr lang="el-GR" sz="24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Οργάνωση, Επιλογή, Ενημέρωση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Οκτώς στους 10 είναι «μεμονωμένοι επισκέπτες»,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3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7" name="Chart 252"/>
          <p:cNvGraphicFramePr/>
          <p:nvPr>
            <p:extLst>
              <p:ext uri="{D42A27DB-BD31-4B8C-83A1-F6EECF244321}">
                <p14:modId xmlns:p14="http://schemas.microsoft.com/office/powerpoint/2010/main" val="1111589461"/>
              </p:ext>
            </p:extLst>
          </p:nvPr>
        </p:nvGraphicFramePr>
        <p:xfrm>
          <a:off x="222068" y="2325188"/>
          <a:ext cx="3631476" cy="3865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6646329"/>
              </p:ext>
            </p:extLst>
          </p:nvPr>
        </p:nvGraphicFramePr>
        <p:xfrm>
          <a:off x="4114801" y="2116183"/>
          <a:ext cx="3931920" cy="415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3741785"/>
              </p:ext>
            </p:extLst>
          </p:nvPr>
        </p:nvGraphicFramePr>
        <p:xfrm>
          <a:off x="8229600" y="2207622"/>
          <a:ext cx="3683726" cy="406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Chart 116">
            <a:extLst>
              <a:ext uri="{FF2B5EF4-FFF2-40B4-BE49-F238E27FC236}">
                <a16:creationId xmlns:a16="http://schemas.microsoft.com/office/drawing/2014/main" id="{5350C097-C508-2A4A-BEDA-FA26F6DF0E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870812"/>
              </p:ext>
            </p:extLst>
          </p:nvPr>
        </p:nvGraphicFramePr>
        <p:xfrm>
          <a:off x="-108388" y="2140802"/>
          <a:ext cx="3979710" cy="3639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12416822-6675-E342-8697-949B86ABB1FA}"/>
              </a:ext>
            </a:extLst>
          </p:cNvPr>
          <p:cNvGrpSpPr/>
          <p:nvPr/>
        </p:nvGrpSpPr>
        <p:grpSpPr>
          <a:xfrm rot="16701719">
            <a:off x="1263151" y="3573422"/>
            <a:ext cx="1439078" cy="454959"/>
            <a:chOff x="1779942" y="4114240"/>
            <a:chExt cx="1149222" cy="427738"/>
          </a:xfrm>
          <a:solidFill>
            <a:schemeClr val="bg2"/>
          </a:solidFill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8AE2027-6F8B-434B-B045-46064E392A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1180" y="4114237"/>
              <a:ext cx="1087984" cy="341448"/>
            </a:xfrm>
            <a:prstGeom prst="line">
              <a:avLst/>
            </a:prstGeom>
            <a:grpFill/>
            <a:ln w="25400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DDEA56-5EB1-594B-8D0F-6AA88FF1560E}"/>
                </a:ext>
              </a:extLst>
            </p:cNvPr>
            <p:cNvSpPr/>
            <p:nvPr/>
          </p:nvSpPr>
          <p:spPr>
            <a:xfrm>
              <a:off x="1779942" y="4354847"/>
              <a:ext cx="189953" cy="187131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" name="Triangle 3">
              <a:extLst>
                <a:ext uri="{FF2B5EF4-FFF2-40B4-BE49-F238E27FC236}">
                  <a16:creationId xmlns:a16="http://schemas.microsoft.com/office/drawing/2014/main" id="{C571C763-AD55-A84C-8E5B-4A0B6CA61328}"/>
                </a:ext>
              </a:extLst>
            </p:cNvPr>
            <p:cNvSpPr/>
            <p:nvPr/>
          </p:nvSpPr>
          <p:spPr>
            <a:xfrm rot="4169885">
              <a:off x="1872691" y="4324017"/>
              <a:ext cx="195328" cy="187185"/>
            </a:xfrm>
            <a:prstGeom prst="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ΗΜΕΡΕΣ ΔΙΑΜΟΝΗΣ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403946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ΠΕΡΙΛΑΜΒΑΝΕΙ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49"/>
            <a:ext cx="3848454" cy="443137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Η ΔΑΠΑΝΗ</a:t>
            </a: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Το «οργανωμένο ταξίδι»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7ήμερο ταξίδι το συνηθέστερο, σχεδόν </a:t>
            </a:r>
            <a:r>
              <a:rPr lang="en-US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“all inclusive”</a:t>
            </a:r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, ικανοποιητική ΜΚΔ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4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1649235" y="2454672"/>
            <a:ext cx="36244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7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586788" y="4096236"/>
            <a:ext cx="46694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1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3038250" y="4078818"/>
            <a:ext cx="46694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15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graphicFrame>
        <p:nvGraphicFramePr>
          <p:cNvPr id="38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5994188"/>
              </p:ext>
            </p:extLst>
          </p:nvPr>
        </p:nvGraphicFramePr>
        <p:xfrm>
          <a:off x="4114800" y="2194560"/>
          <a:ext cx="3892732" cy="3925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0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89222"/>
              </p:ext>
            </p:extLst>
          </p:nvPr>
        </p:nvGraphicFramePr>
        <p:xfrm>
          <a:off x="8190410" y="2248747"/>
          <a:ext cx="3801293" cy="381242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13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7707">
                <a:tc gridSpan="2">
                  <a:txBody>
                    <a:bodyPr/>
                    <a:lstStyle/>
                    <a:p>
                      <a:pPr algn="l"/>
                      <a:r>
                        <a:rPr lang="el-GR" sz="1200" dirty="0">
                          <a:latin typeface="Arial Narrow" panose="020B0606020202030204" pitchFamily="34" charset="0"/>
                        </a:rPr>
                        <a:t>Κόστος</a:t>
                      </a:r>
                      <a:r>
                        <a:rPr lang="el-GR" sz="1200" baseline="0" dirty="0">
                          <a:latin typeface="Arial Narrow" panose="020B0606020202030204" pitchFamily="34" charset="0"/>
                        </a:rPr>
                        <a:t> αναλυτικά ανά άτομο για τυπικό ταξίδι 7 ημερών :</a:t>
                      </a:r>
                      <a:endParaRPr lang="el-GR" sz="1200" dirty="0">
                        <a:latin typeface="Arial Narrow" panose="020B060602020203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1B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19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Εστίαση :</a:t>
                      </a: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175,00 €</a:t>
                      </a: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119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Διασκέδαση :</a:t>
                      </a: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85,00 €</a:t>
                      </a: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9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Αγορές</a:t>
                      </a:r>
                      <a:r>
                        <a:rPr lang="el-GR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</a:t>
                      </a:r>
                      <a:endParaRPr lang="el-G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50,00 €</a:t>
                      </a: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119">
                <a:tc>
                  <a:txBody>
                    <a:bodyPr/>
                    <a:lstStyle/>
                    <a:p>
                      <a:r>
                        <a:rPr lang="el-GR" sz="12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Άλλα έξοδα :</a:t>
                      </a:r>
                      <a:endParaRPr lang="el-G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40,00 €</a:t>
                      </a: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119">
                <a:tc gridSpan="2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Σύνολο : </a:t>
                      </a:r>
                      <a:r>
                        <a:rPr kumimoji="0" lang="el-G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  <a:sym typeface="Calibri"/>
                        </a:rPr>
                        <a:t>350,00 €</a:t>
                      </a: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l-G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2000" anchor="ctr"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119">
                <a:tc gridSpan="2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  <a:sym typeface="Calibri"/>
                        </a:rPr>
                        <a:t>Κόστος πακέτου ανά άτομο : </a:t>
                      </a:r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el-GR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  <a:sym typeface="Calibri"/>
                        </a:rPr>
                        <a:t>800,00 €</a:t>
                      </a:r>
                    </a:p>
                  </a:txBody>
                  <a:tcPr marR="252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1B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Chart 116">
            <a:extLst>
              <a:ext uri="{FF2B5EF4-FFF2-40B4-BE49-F238E27FC236}">
                <a16:creationId xmlns:a16="http://schemas.microsoft.com/office/drawing/2014/main" id="{5350C097-C508-2A4A-BEDA-FA26F6DF0E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870812"/>
              </p:ext>
            </p:extLst>
          </p:nvPr>
        </p:nvGraphicFramePr>
        <p:xfrm>
          <a:off x="-108388" y="2140802"/>
          <a:ext cx="3979710" cy="3639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12416822-6675-E342-8697-949B86ABB1FA}"/>
              </a:ext>
            </a:extLst>
          </p:cNvPr>
          <p:cNvGrpSpPr/>
          <p:nvPr/>
        </p:nvGrpSpPr>
        <p:grpSpPr>
          <a:xfrm rot="16701719">
            <a:off x="1263151" y="3573422"/>
            <a:ext cx="1439078" cy="454959"/>
            <a:chOff x="1779942" y="4114240"/>
            <a:chExt cx="1149222" cy="427738"/>
          </a:xfrm>
          <a:solidFill>
            <a:schemeClr val="bg2"/>
          </a:solidFill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8AE2027-6F8B-434B-B045-46064E392A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1180" y="4114237"/>
              <a:ext cx="1087984" cy="341448"/>
            </a:xfrm>
            <a:prstGeom prst="line">
              <a:avLst/>
            </a:prstGeom>
            <a:grpFill/>
            <a:ln w="25400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DDEA56-5EB1-594B-8D0F-6AA88FF1560E}"/>
                </a:ext>
              </a:extLst>
            </p:cNvPr>
            <p:cNvSpPr/>
            <p:nvPr/>
          </p:nvSpPr>
          <p:spPr>
            <a:xfrm>
              <a:off x="1779942" y="4354847"/>
              <a:ext cx="189953" cy="187131"/>
            </a:xfrm>
            <a:prstGeom prst="ellipse">
              <a:avLst/>
            </a:prstGeom>
            <a:grpFill/>
            <a:ln w="25400" cap="flat">
              <a:noFill/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" name="Triangle 3">
              <a:extLst>
                <a:ext uri="{FF2B5EF4-FFF2-40B4-BE49-F238E27FC236}">
                  <a16:creationId xmlns:a16="http://schemas.microsoft.com/office/drawing/2014/main" id="{C571C763-AD55-A84C-8E5B-4A0B6CA61328}"/>
                </a:ext>
              </a:extLst>
            </p:cNvPr>
            <p:cNvSpPr/>
            <p:nvPr/>
          </p:nvSpPr>
          <p:spPr>
            <a:xfrm rot="4169885">
              <a:off x="1872691" y="4324017"/>
              <a:ext cx="195328" cy="187185"/>
            </a:xfrm>
            <a:prstGeom prst="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178577" y="1777551"/>
            <a:ext cx="3708509" cy="701173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ΗΜΕΡΕΣ ΔΙΑΜΟΝΗΣ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129171" y="1777551"/>
            <a:ext cx="3849578" cy="403946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ΠΟΥ ΜΕΝΕΙ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6" name="1 - Τίτλος">
            <a:extLst>
              <a:ext uri="{FF2B5EF4-FFF2-40B4-BE49-F238E27FC236}">
                <a16:creationId xmlns:a16="http://schemas.microsoft.com/office/drawing/2014/main" id="{9ECF8312-1A84-7E4F-8F83-A9541C689072}"/>
              </a:ext>
            </a:extLst>
          </p:cNvPr>
          <p:cNvSpPr txBox="1">
            <a:spLocks/>
          </p:cNvSpPr>
          <p:nvPr/>
        </p:nvSpPr>
        <p:spPr>
          <a:xfrm>
            <a:off x="8217112" y="1777549"/>
            <a:ext cx="3848454" cy="443137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Η ΔΑΠΑΝΗ</a:t>
            </a: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t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Ο «μεμονωμένος επισκέπτης»</a:t>
            </a:r>
          </a:p>
        </p:txBody>
      </p:sp>
      <p:sp>
        <p:nvSpPr>
          <p:cNvPr id="46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193209" y="721014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7ήμερο ταξίδι, μένει σε μικρότερα καταλύματα, δαπανά</a:t>
            </a:r>
            <a:r>
              <a:rPr lang="en-US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περισσότερα στο Ηράκλειο (540 ευρώ αντί 350)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5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2" name="Straight Connector 21">
            <a:extLst>
              <a:ext uri="{FF2B5EF4-FFF2-40B4-BE49-F238E27FC236}">
                <a16:creationId xmlns:a16="http://schemas.microsoft.com/office/drawing/2014/main" id="{EC70939B-D6F4-0A47-B3A2-167CE3F39003}"/>
              </a:ext>
            </a:extLst>
          </p:cNvPr>
          <p:cNvCxnSpPr>
            <a:cxnSpLocks/>
          </p:cNvCxnSpPr>
          <p:nvPr/>
        </p:nvCxnSpPr>
        <p:spPr>
          <a:xfrm>
            <a:off x="4007538" y="1776997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095223" y="1781644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1649235" y="2454672"/>
            <a:ext cx="36244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7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586788" y="4096236"/>
            <a:ext cx="46694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1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6266D7-7AE2-044A-8F80-57DE554A158D}"/>
              </a:ext>
            </a:extLst>
          </p:cNvPr>
          <p:cNvSpPr txBox="1"/>
          <p:nvPr/>
        </p:nvSpPr>
        <p:spPr>
          <a:xfrm>
            <a:off x="3038250" y="4078818"/>
            <a:ext cx="46694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20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Georgia Pro Cond" panose="02040506050405020303" pitchFamily="18" charset="0"/>
                <a:sym typeface="Calibri"/>
              </a:rPr>
              <a:t>15</a:t>
            </a:r>
            <a:endParaRPr kumimoji="0" lang="en-US" sz="3200" u="none" strike="noStrike" cap="none" spc="0" normalizeH="0" baseline="3000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sym typeface="Calibri"/>
            </a:endParaRPr>
          </a:p>
        </p:txBody>
      </p:sp>
      <p:graphicFrame>
        <p:nvGraphicFramePr>
          <p:cNvPr id="38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5994188"/>
              </p:ext>
            </p:extLst>
          </p:nvPr>
        </p:nvGraphicFramePr>
        <p:xfrm>
          <a:off x="4114800" y="2194560"/>
          <a:ext cx="3892732" cy="3925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161125"/>
              </p:ext>
            </p:extLst>
          </p:nvPr>
        </p:nvGraphicFramePr>
        <p:xfrm>
          <a:off x="8190411" y="2246812"/>
          <a:ext cx="3788229" cy="384048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83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8991">
                <a:tc gridSpan="2"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latin typeface="Arial Narrow" panose="020B0606020202030204" pitchFamily="34" charset="0"/>
                        </a:rPr>
                        <a:t>Ποιο ήταν το κόστος :</a:t>
                      </a:r>
                    </a:p>
                  </a:txBody>
                  <a:tcPr marL="144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37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Του εισιτηρίου για κάθε άτομο :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Του καταλύματος για</a:t>
                      </a:r>
                      <a:r>
                        <a:rPr lang="el-GR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 ημέρες </a:t>
                      </a:r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Της διατροφή  για 7 ημέρες :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Για ενοικίαση αυτοκινήτου και λοιπά έξοδα: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298">
                <a:tc>
                  <a:txBody>
                    <a:bodyPr/>
                    <a:lstStyle/>
                    <a:p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Σύνολο χωρίς εισιτήριο και κατάλυμα: </a:t>
                      </a:r>
                    </a:p>
                  </a:txBody>
                  <a:tcPr marR="252000" anchor="ctr">
                    <a:lnL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540,00 €</a:t>
                      </a:r>
                    </a:p>
                  </a:txBody>
                  <a:tcPr marL="144000" anchor="ctr">
                    <a:lnR w="28575" cap="flat" cmpd="sng" algn="ctr">
                      <a:solidFill>
                        <a:srgbClr val="003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744591" y="1333415"/>
            <a:ext cx="3708509" cy="364758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ΤΟΥΣ ΠΡΟΣΕΛΚΥΣΕ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6859338" y="1320351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ΒΙΩΣΑΝ</a:t>
            </a: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Ηράκλειο: </a:t>
            </a:r>
            <a:r>
              <a:rPr lang="el-GR" sz="24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Τι τους προσέλκυσε, τι βίωσαν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6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5848399" y="1820832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14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9487732"/>
              </p:ext>
            </p:extLst>
          </p:nvPr>
        </p:nvGraphicFramePr>
        <p:xfrm>
          <a:off x="6008914" y="2108933"/>
          <a:ext cx="6183086" cy="1731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1 - Τίτλος"/>
          <p:cNvSpPr txBox="1">
            <a:spLocks/>
          </p:cNvSpPr>
          <p:nvPr/>
        </p:nvSpPr>
        <p:spPr>
          <a:xfrm>
            <a:off x="6438744" y="1785265"/>
            <a:ext cx="4895501" cy="161387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Διανυκτερεύοντες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1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9736360"/>
              </p:ext>
            </p:extLst>
          </p:nvPr>
        </p:nvGraphicFramePr>
        <p:xfrm>
          <a:off x="6217920" y="4323805"/>
          <a:ext cx="5974080" cy="2145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1 - Τίτλος"/>
          <p:cNvSpPr txBox="1">
            <a:spLocks/>
          </p:cNvSpPr>
          <p:nvPr/>
        </p:nvSpPr>
        <p:spPr>
          <a:xfrm>
            <a:off x="6736083" y="3984171"/>
            <a:ext cx="4767942" cy="387532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Ημερήσιοι επισκέπτες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21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5353245"/>
              </p:ext>
            </p:extLst>
          </p:nvPr>
        </p:nvGraphicFramePr>
        <p:xfrm>
          <a:off x="0" y="2090057"/>
          <a:ext cx="5799909" cy="178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1 - Τίτλος"/>
          <p:cNvSpPr txBox="1">
            <a:spLocks/>
          </p:cNvSpPr>
          <p:nvPr/>
        </p:nvSpPr>
        <p:spPr>
          <a:xfrm>
            <a:off x="438471" y="1780909"/>
            <a:ext cx="4895501" cy="161387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Διανυκτερεύοντες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3" name="1 - Τίτλος"/>
          <p:cNvSpPr txBox="1">
            <a:spLocks/>
          </p:cNvSpPr>
          <p:nvPr/>
        </p:nvSpPr>
        <p:spPr>
          <a:xfrm>
            <a:off x="735810" y="3979815"/>
            <a:ext cx="4767942" cy="387532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Ημερήσιοι επισκέπτες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24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9366730"/>
              </p:ext>
            </p:extLst>
          </p:nvPr>
        </p:nvGraphicFramePr>
        <p:xfrm>
          <a:off x="0" y="4336869"/>
          <a:ext cx="5747657" cy="210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- Τίτλος">
            <a:extLst>
              <a:ext uri="{FF2B5EF4-FFF2-40B4-BE49-F238E27FC236}">
                <a16:creationId xmlns:a16="http://schemas.microsoft.com/office/drawing/2014/main" id="{0FFB92C9-915E-1040-A288-21BFB485707D}"/>
              </a:ext>
            </a:extLst>
          </p:cNvPr>
          <p:cNvSpPr txBox="1">
            <a:spLocks/>
          </p:cNvSpPr>
          <p:nvPr/>
        </p:nvSpPr>
        <p:spPr>
          <a:xfrm>
            <a:off x="744591" y="1333415"/>
            <a:ext cx="3708509" cy="364758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6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ΑΡΕΣΕ</a:t>
            </a:r>
            <a:endParaRPr lang="en-US" sz="16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sp>
        <p:nvSpPr>
          <p:cNvPr id="95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4690904" y="1307288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ΤΙ ΔΕΝ ΑΡΕΣΕ</a:t>
            </a:r>
          </a:p>
        </p:txBody>
      </p:sp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Ηράκλειο: </a:t>
            </a:r>
            <a:r>
              <a:rPr lang="el-GR" sz="24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Άξιολόγηση - Συναισθήματα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7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4150228" y="1977586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1 - Τίτλος"/>
          <p:cNvSpPr txBox="1">
            <a:spLocks/>
          </p:cNvSpPr>
          <p:nvPr/>
        </p:nvSpPr>
        <p:spPr>
          <a:xfrm>
            <a:off x="5290420" y="1785265"/>
            <a:ext cx="2686634" cy="330918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Διανυκτερεύοντες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0" name="1 - Τίτλος"/>
          <p:cNvSpPr txBox="1">
            <a:spLocks/>
          </p:cNvSpPr>
          <p:nvPr/>
        </p:nvSpPr>
        <p:spPr>
          <a:xfrm>
            <a:off x="5146728" y="3984171"/>
            <a:ext cx="3000105" cy="387532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Ημερήσιοι επισκέπτες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2" name="1 - Τίτλος"/>
          <p:cNvSpPr txBox="1">
            <a:spLocks/>
          </p:cNvSpPr>
          <p:nvPr/>
        </p:nvSpPr>
        <p:spPr>
          <a:xfrm>
            <a:off x="438471" y="1780909"/>
            <a:ext cx="3245255" cy="36140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Διανυκτερεύοντες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3" name="1 - Τίτλος"/>
          <p:cNvSpPr txBox="1">
            <a:spLocks/>
          </p:cNvSpPr>
          <p:nvPr/>
        </p:nvSpPr>
        <p:spPr>
          <a:xfrm>
            <a:off x="735810" y="3979815"/>
            <a:ext cx="3000167" cy="387532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Ημερήσιοι επισκέπτες</a:t>
            </a:r>
            <a:endParaRPr kumimoji="0" lang="el-GR" sz="1200" b="0" i="1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cxnSp>
        <p:nvCxnSpPr>
          <p:cNvPr id="17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8312929" y="1868729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8135144" y="1276808"/>
            <a:ext cx="3849578" cy="377820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lang="el-GR" sz="1600" dirty="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ΣΥΝΑΙΣΘΗΜΑΤΑ</a:t>
            </a:r>
          </a:p>
        </p:txBody>
      </p:sp>
      <p:graphicFrame>
        <p:nvGraphicFramePr>
          <p:cNvPr id="19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276832"/>
              </p:ext>
            </p:extLst>
          </p:nvPr>
        </p:nvGraphicFramePr>
        <p:xfrm>
          <a:off x="0" y="2194560"/>
          <a:ext cx="4075611" cy="1685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3864985"/>
              </p:ext>
            </p:extLst>
          </p:nvPr>
        </p:nvGraphicFramePr>
        <p:xfrm>
          <a:off x="0" y="4362994"/>
          <a:ext cx="4101737" cy="2093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7463395"/>
              </p:ext>
            </p:extLst>
          </p:nvPr>
        </p:nvGraphicFramePr>
        <p:xfrm>
          <a:off x="4153990" y="2076995"/>
          <a:ext cx="4088672" cy="178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8431564"/>
              </p:ext>
            </p:extLst>
          </p:nvPr>
        </p:nvGraphicFramePr>
        <p:xfrm>
          <a:off x="4245429" y="4454434"/>
          <a:ext cx="4010298" cy="2042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Γράφημα 4"/>
          <p:cNvGraphicFramePr/>
          <p:nvPr>
            <p:extLst>
              <p:ext uri="{D42A27DB-BD31-4B8C-83A1-F6EECF244321}">
                <p14:modId xmlns:p14="http://schemas.microsoft.com/office/powerpoint/2010/main" val="2800883687"/>
              </p:ext>
            </p:extLst>
          </p:nvPr>
        </p:nvGraphicFramePr>
        <p:xfrm>
          <a:off x="8399416" y="1841863"/>
          <a:ext cx="3526971" cy="2181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9" name="1 - Τίτλος">
            <a:extLst>
              <a:ext uri="{FF2B5EF4-FFF2-40B4-BE49-F238E27FC236}">
                <a16:creationId xmlns:a16="http://schemas.microsoft.com/office/drawing/2014/main" id="{0FF8201B-39A1-5646-A238-D469E7706E18}"/>
              </a:ext>
            </a:extLst>
          </p:cNvPr>
          <p:cNvSpPr txBox="1">
            <a:spLocks/>
          </p:cNvSpPr>
          <p:nvPr/>
        </p:nvSpPr>
        <p:spPr>
          <a:xfrm>
            <a:off x="8342422" y="3579223"/>
            <a:ext cx="3849578" cy="252548"/>
          </a:xfrm>
          <a:prstGeom prst="rect">
            <a:avLst/>
          </a:prstGeom>
          <a:noFill/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l-GR" sz="1400" b="1" i="0" u="none" strike="noStrike" cap="none" spc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uFillTx/>
                <a:latin typeface="Calibri" charset="0"/>
                <a:ea typeface="Calibri" charset="0"/>
                <a:cs typeface="Calibri" charset="0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defTabSz="914395"/>
            <a:r>
              <a:rPr sz="1200">
                <a:solidFill>
                  <a:srgbClr val="002060"/>
                </a:solidFill>
                <a:latin typeface="Arial Narrow" panose="020B0604020202020204" pitchFamily="34" charset="0"/>
                <a:ea typeface="Georgia" charset="0"/>
                <a:cs typeface="Arial Narrow" panose="020B0604020202020204" pitchFamily="34" charset="0"/>
              </a:rPr>
              <a:t>Βαθμός ικανοποίησης από το Ηράκλειο</a:t>
            </a:r>
            <a:endParaRPr lang="el-GR" sz="1200" dirty="0">
              <a:solidFill>
                <a:srgbClr val="002060"/>
              </a:solidFill>
              <a:latin typeface="Arial Narrow" panose="020B0604020202020204" pitchFamily="34" charset="0"/>
              <a:ea typeface="Georgia" charset="0"/>
              <a:cs typeface="Arial Narrow" panose="020B0604020202020204" pitchFamily="34" charset="0"/>
            </a:endParaRPr>
          </a:p>
        </p:txBody>
      </p:sp>
      <p:graphicFrame>
        <p:nvGraphicFramePr>
          <p:cNvPr id="30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6126228"/>
              </p:ext>
            </p:extLst>
          </p:nvPr>
        </p:nvGraphicFramePr>
        <p:xfrm>
          <a:off x="8399417" y="3971108"/>
          <a:ext cx="3631474" cy="2302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1 - Τίτλος">
            <a:extLst>
              <a:ext uri="{FF2B5EF4-FFF2-40B4-BE49-F238E27FC236}">
                <a16:creationId xmlns:a16="http://schemas.microsoft.com/office/drawing/2014/main" id="{46FF8CD0-01D1-9B41-8AB5-B09DCE5E25CC}"/>
              </a:ext>
            </a:extLst>
          </p:cNvPr>
          <p:cNvSpPr txBox="1">
            <a:spLocks/>
          </p:cNvSpPr>
          <p:nvPr/>
        </p:nvSpPr>
        <p:spPr>
          <a:xfrm>
            <a:off x="1197473" y="177957"/>
            <a:ext cx="10895701" cy="10238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32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Ηράκλειο: </a:t>
            </a:r>
            <a:r>
              <a:rPr lang="el-GR" sz="2400" b="1" kern="0" dirty="0">
                <a:solidFill>
                  <a:srgbClr val="002060"/>
                </a:solidFill>
                <a:latin typeface="Georgia Pro Cond Semibold" panose="02040502050405020303" pitchFamily="18" charset="0"/>
                <a:ea typeface="Arial Narrow" charset="0"/>
                <a:cs typeface="Arial Narrow" charset="0"/>
              </a:rPr>
              <a:t>πόλη - προορισμός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934E9B-8723-4F44-8876-1072A01EED42}"/>
              </a:ext>
            </a:extLst>
          </p:cNvPr>
          <p:cNvSpPr txBox="1"/>
          <p:nvPr/>
        </p:nvSpPr>
        <p:spPr>
          <a:xfrm>
            <a:off x="0" y="-304259"/>
            <a:ext cx="1476460" cy="2215989"/>
          </a:xfrm>
          <a:prstGeom prst="rect">
            <a:avLst/>
          </a:prstGeom>
          <a:noFill/>
          <a:ln w="12700" cap="flat">
            <a:noFill/>
            <a:miter lim="400000"/>
          </a:ln>
          <a:effectLst>
            <a:outerShdw dist="127000" dir="7440000" algn="tr" rotWithShape="0">
              <a:schemeClr val="bg1">
                <a:lumMod val="65000"/>
                <a:alpha val="6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l-GR" sz="13800" b="1" dirty="0">
                <a:solidFill>
                  <a:srgbClr val="002060"/>
                </a:solidFill>
                <a:latin typeface="Georgia Pro Cond" panose="02040506050405020303" pitchFamily="18" charset="0"/>
                <a:ea typeface="CMU SERIF ROMAN" panose="02000603000000000000" pitchFamily="2" charset="0"/>
                <a:cs typeface="CMU SERIF ROMAN" panose="02000603000000000000" pitchFamily="2" charset="0"/>
                <a:sym typeface="Calibri"/>
              </a:rPr>
              <a:t>8</a:t>
            </a:r>
            <a:endParaRPr kumimoji="0" lang="en-US" sz="138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Georgia Pro Cond" panose="02040506050405020303" pitchFamily="18" charset="0"/>
              <a:ea typeface="CMU SERIF ROMAN" panose="02000603000000000000" pitchFamily="2" charset="0"/>
              <a:cs typeface="CMU SERIF ROMAN" panose="02000603000000000000" pitchFamily="2" charset="0"/>
              <a:sym typeface="Calibri"/>
            </a:endParaRPr>
          </a:p>
        </p:txBody>
      </p:sp>
      <p:cxnSp>
        <p:nvCxnSpPr>
          <p:cNvPr id="143" name="Straight Connector 21">
            <a:extLst>
              <a:ext uri="{FF2B5EF4-FFF2-40B4-BE49-F238E27FC236}">
                <a16:creationId xmlns:a16="http://schemas.microsoft.com/office/drawing/2014/main" id="{42917DBC-622F-124A-A5DA-2D515DF2F1B6}"/>
              </a:ext>
            </a:extLst>
          </p:cNvPr>
          <p:cNvCxnSpPr>
            <a:cxnSpLocks/>
          </p:cNvCxnSpPr>
          <p:nvPr/>
        </p:nvCxnSpPr>
        <p:spPr>
          <a:xfrm>
            <a:off x="5848399" y="1820832"/>
            <a:ext cx="0" cy="43532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7">
            <a:extLst>
              <a:ext uri="{FF2B5EF4-FFF2-40B4-BE49-F238E27FC236}">
                <a16:creationId xmlns:a16="http://schemas.microsoft.com/office/drawing/2014/main" id="{1A9010BB-2255-C449-89B3-66155B3D1BEE}"/>
              </a:ext>
            </a:extLst>
          </p:cNvPr>
          <p:cNvCxnSpPr>
            <a:cxnSpLocks/>
          </p:cNvCxnSpPr>
          <p:nvPr/>
        </p:nvCxnSpPr>
        <p:spPr>
          <a:xfrm>
            <a:off x="178577" y="1670530"/>
            <a:ext cx="11914597" cy="0"/>
          </a:xfrm>
          <a:prstGeom prst="line">
            <a:avLst/>
          </a:prstGeom>
          <a:noFill/>
          <a:ln w="15875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1 - Τίτλος"/>
          <p:cNvSpPr txBox="1">
            <a:spLocks/>
          </p:cNvSpPr>
          <p:nvPr/>
        </p:nvSpPr>
        <p:spPr>
          <a:xfrm>
            <a:off x="0" y="1606732"/>
            <a:ext cx="5826034" cy="4963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Τι αναζητούν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 σε μια πόλη προορισμό?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18" name="Chart 252">
            <a:extLst>
              <a:ext uri="{FF2B5EF4-FFF2-40B4-BE49-F238E27FC236}">
                <a16:creationId xmlns:a16="http://schemas.microsoft.com/office/drawing/2014/main" id="{ADF9EDF3-5382-490A-B1DD-EC4A71096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0161407"/>
              </p:ext>
            </p:extLst>
          </p:nvPr>
        </p:nvGraphicFramePr>
        <p:xfrm>
          <a:off x="0" y="2063932"/>
          <a:ext cx="5865223" cy="4794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Γράφημα 4"/>
          <p:cNvGraphicFramePr/>
          <p:nvPr>
            <p:extLst>
              <p:ext uri="{D42A27DB-BD31-4B8C-83A1-F6EECF244321}">
                <p14:modId xmlns:p14="http://schemas.microsoft.com/office/powerpoint/2010/main" val="561649419"/>
              </p:ext>
            </p:extLst>
          </p:nvPr>
        </p:nvGraphicFramePr>
        <p:xfrm>
          <a:off x="6988627" y="2155370"/>
          <a:ext cx="3931921" cy="224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1 - Τίτλος"/>
          <p:cNvSpPr txBox="1">
            <a:spLocks/>
          </p:cNvSpPr>
          <p:nvPr/>
        </p:nvSpPr>
        <p:spPr>
          <a:xfrm>
            <a:off x="6174377" y="1733006"/>
            <a:ext cx="5826034" cy="3048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Είναι το Ηράκλειο μια τέτοια πόλη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?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graphicFrame>
        <p:nvGraphicFramePr>
          <p:cNvPr id="26" name="Chart 252"/>
          <p:cNvGraphicFramePr/>
          <p:nvPr>
            <p:extLst>
              <p:ext uri="{D42A27DB-BD31-4B8C-83A1-F6EECF244321}">
                <p14:modId xmlns:p14="http://schemas.microsoft.com/office/powerpoint/2010/main" val="3766705965"/>
              </p:ext>
            </p:extLst>
          </p:nvPr>
        </p:nvGraphicFramePr>
        <p:xfrm>
          <a:off x="6897188" y="4558937"/>
          <a:ext cx="4728755" cy="1611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1 - Τίτλος"/>
          <p:cNvSpPr txBox="1">
            <a:spLocks/>
          </p:cNvSpPr>
          <p:nvPr/>
        </p:nvSpPr>
        <p:spPr>
          <a:xfrm>
            <a:off x="6365966" y="4262846"/>
            <a:ext cx="5826034" cy="3048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1" i="0" u="none" strike="noStrike" kern="1200" cap="none" spc="0" normalizeH="0" baseline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Θα το επισκέπτονταν και σε άλλη</a:t>
            </a:r>
            <a:r>
              <a:rPr kumimoji="0" lang="el-GR" sz="1500" b="1" i="0" u="none" strike="noStrike" kern="1200" cap="none" spc="0" normalizeH="0" noProof="0" dirty="0">
                <a:ln>
                  <a:noFill/>
                </a:ln>
                <a:solidFill>
                  <a:srgbClr val="9D90A0">
                    <a:lumMod val="50000"/>
                  </a:srgbClr>
                </a:solidFill>
                <a:effectLst/>
                <a:uLnTx/>
                <a:uFillTx/>
                <a:latin typeface="Arial Narrow" charset="0"/>
                <a:ea typeface="Arial Narrow" charset="0"/>
                <a:cs typeface="Arial Narrow" charset="0"/>
                <a:sym typeface="Calibri"/>
              </a:rPr>
              <a:t> εποχή εκτός καλοκαιρού?</a:t>
            </a:r>
            <a:endParaRPr kumimoji="0" lang="el-GR" sz="1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charset="0"/>
              <a:ea typeface="Arial Narrow" charset="0"/>
              <a:cs typeface="Arial Narrow" charset="0"/>
              <a:sym typeface="Calibri"/>
            </a:endParaRPr>
          </a:p>
        </p:txBody>
      </p:sp>
      <p:sp>
        <p:nvSpPr>
          <p:cNvPr id="28" name="1 - Τίτλος">
            <a:extLst>
              <a:ext uri="{FF2B5EF4-FFF2-40B4-BE49-F238E27FC236}">
                <a16:creationId xmlns:a16="http://schemas.microsoft.com/office/drawing/2014/main" id="{5C61C50A-4E63-8740-A05C-CEB32B3002CA}"/>
              </a:ext>
            </a:extLst>
          </p:cNvPr>
          <p:cNvSpPr txBox="1">
            <a:spLocks/>
          </p:cNvSpPr>
          <p:nvPr/>
        </p:nvSpPr>
        <p:spPr>
          <a:xfrm>
            <a:off x="1219335" y="916956"/>
            <a:ext cx="10723283" cy="70117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Autofit/>
          </a:bodyPr>
          <a:lstStyle>
            <a:lvl1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378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174625" algn="l"/>
            <a:r>
              <a:rPr lang="el-GR" sz="2000" kern="0" dirty="0">
                <a:solidFill>
                  <a:srgbClr val="002060"/>
                </a:solidFill>
                <a:latin typeface="Arial Narrow" charset="0"/>
                <a:ea typeface="Arial Narrow" charset="0"/>
                <a:cs typeface="Arial Narrow" charset="0"/>
              </a:rPr>
              <a:t>Οκτώ στους δέκα θεωρούν το Ηράκλειο ως μια καλή πόλη – προορισμός σύμφωνα με τα κριτήριά τους, επτά στους δέκα θα έρχονταν και εκτός καλοκαιρού, έξι στους δέκα θα το σύστηναν ανεπιφύλακτα.</a:t>
            </a:r>
          </a:p>
        </p:txBody>
      </p:sp>
    </p:spTree>
    <p:extLst>
      <p:ext uri="{BB962C8B-B14F-4D97-AF65-F5344CB8AC3E}">
        <p14:creationId xmlns:p14="http://schemas.microsoft.com/office/powerpoint/2010/main" val="178676435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rgbClr val="000000"/>
    </a:dk1>
    <a:lt1>
      <a:srgbClr val="FFFFFF"/>
    </a:lt1>
    <a:dk2>
      <a:srgbClr val="A7A7A7"/>
    </a:dk2>
    <a:lt2>
      <a:srgbClr val="535353"/>
    </a:lt2>
    <a:accent1>
      <a:srgbClr val="7C7C7C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0000FF"/>
    </a:hlink>
    <a:folHlink>
      <a:srgbClr val="FF00FF"/>
    </a:folHlink>
  </a:clrScheme>
  <a:fontScheme name="Office Theme">
    <a:majorFont>
      <a:latin typeface="Helvetica"/>
      <a:ea typeface="Helvetica"/>
      <a:cs typeface="Helvetica"/>
    </a:majorFont>
    <a:minorFont>
      <a:latin typeface="Calibri"/>
      <a:ea typeface="Calibri"/>
      <a:cs typeface="Calibri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381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38100" dist="20000" dir="5400000" rotWithShape="0">
            <a:srgbClr val="000000">
              <a:alpha val="38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24373</TotalTime>
  <Words>457</Words>
  <Application>Microsoft Office PowerPoint</Application>
  <PresentationFormat>Widescreen</PresentationFormat>
  <Paragraphs>103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Century Gothic</vt:lpstr>
      <vt:lpstr>CMU SERIF ROMAN</vt:lpstr>
      <vt:lpstr>Georgia</vt:lpstr>
      <vt:lpstr>Georgia Pro Cond</vt:lpstr>
      <vt:lpstr>Georgia Pro Cond Semibold</vt:lpstr>
      <vt:lpstr>Lato Bold</vt:lpstr>
      <vt:lpstr>Office Theme</vt:lpstr>
      <vt:lpstr>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Evagelia Kougkeli</dc:creator>
  <cp:lastModifiedBy>Alexis</cp:lastModifiedBy>
  <cp:revision>1358</cp:revision>
  <dcterms:created xsi:type="dcterms:W3CDTF">2020-06-13T07:42:27Z</dcterms:created>
  <dcterms:modified xsi:type="dcterms:W3CDTF">2021-11-09T21:40:44Z</dcterms:modified>
</cp:coreProperties>
</file>